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notesSlides/notesSlide7.xml" ContentType="application/vnd.openxmlformats-officedocument.presentationml.notesSlide+xml"/>
  <Override PartName="/ppt/tags/tag32.xml" ContentType="application/vnd.openxmlformats-officedocument.presentationml.tags+xml"/>
  <Override PartName="/ppt/notesSlides/notesSlide8.xml" ContentType="application/vnd.openxmlformats-officedocument.presentationml.notesSlide+xml"/>
  <Override PartName="/ppt/tags/tag33.xml" ContentType="application/vnd.openxmlformats-officedocument.presentationml.tags+xml"/>
  <Override PartName="/ppt/notesSlides/notesSlide9.xml" ContentType="application/vnd.openxmlformats-officedocument.presentationml.notesSlide+xml"/>
  <Override PartName="/ppt/tags/tag34.xml" ContentType="application/vnd.openxmlformats-officedocument.presentationml.tags+xml"/>
  <Override PartName="/ppt/notesSlides/notesSlide10.xml" ContentType="application/vnd.openxmlformats-officedocument.presentationml.notesSlide+xml"/>
  <Override PartName="/ppt/tags/tag35.xml" ContentType="application/vnd.openxmlformats-officedocument.presentationml.tags+xml"/>
  <Override PartName="/ppt/notesSlides/notesSlide11.xml" ContentType="application/vnd.openxmlformats-officedocument.presentationml.notesSlide+xml"/>
  <Override PartName="/ppt/tags/tag36.xml" ContentType="application/vnd.openxmlformats-officedocument.presentationml.tags+xml"/>
  <Override PartName="/ppt/notesSlides/notesSlide12.xml" ContentType="application/vnd.openxmlformats-officedocument.presentationml.notesSlide+xml"/>
  <Override PartName="/ppt/tags/tag37.xml" ContentType="application/vnd.openxmlformats-officedocument.presentationml.tags+xml"/>
  <Override PartName="/ppt/notesSlides/notesSlide13.xml" ContentType="application/vnd.openxmlformats-officedocument.presentationml.notesSlide+xml"/>
  <Override PartName="/ppt/tags/tag38.xml" ContentType="application/vnd.openxmlformats-officedocument.presentationml.tags+xml"/>
  <Override PartName="/ppt/notesSlides/notesSlide14.xml" ContentType="application/vnd.openxmlformats-officedocument.presentationml.notesSlide+xml"/>
  <Override PartName="/ppt/tags/tag39.xml" ContentType="application/vnd.openxmlformats-officedocument.presentationml.tags+xml"/>
  <Override PartName="/ppt/notesSlides/notesSlide15.xml" ContentType="application/vnd.openxmlformats-officedocument.presentationml.notesSlide+xml"/>
  <Override PartName="/ppt/tags/tag40.xml" ContentType="application/vnd.openxmlformats-officedocument.presentationml.tags+xml"/>
  <Override PartName="/ppt/notesSlides/notesSlide16.xml" ContentType="application/vnd.openxmlformats-officedocument.presentationml.notesSlide+xml"/>
  <Override PartName="/ppt/tags/tag4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1"/>
  </p:notesMasterIdLst>
  <p:handoutMasterIdLst>
    <p:handoutMasterId r:id="rId52"/>
  </p:handoutMasterIdLst>
  <p:sldIdLst>
    <p:sldId id="2147140411" r:id="rId5"/>
    <p:sldId id="2147140414" r:id="rId6"/>
    <p:sldId id="2147140421" r:id="rId7"/>
    <p:sldId id="2147140466" r:id="rId8"/>
    <p:sldId id="2147140442" r:id="rId9"/>
    <p:sldId id="2147140443" r:id="rId10"/>
    <p:sldId id="2147140444" r:id="rId11"/>
    <p:sldId id="2147140445" r:id="rId12"/>
    <p:sldId id="2147140422" r:id="rId13"/>
    <p:sldId id="2147140458" r:id="rId14"/>
    <p:sldId id="2147140459" r:id="rId15"/>
    <p:sldId id="2147140460" r:id="rId16"/>
    <p:sldId id="2147140461" r:id="rId17"/>
    <p:sldId id="2147140462" r:id="rId18"/>
    <p:sldId id="2147140463" r:id="rId19"/>
    <p:sldId id="2147140446" r:id="rId20"/>
    <p:sldId id="2147140423" r:id="rId21"/>
    <p:sldId id="2147140464" r:id="rId22"/>
    <p:sldId id="2147140447" r:id="rId23"/>
    <p:sldId id="2147140424" r:id="rId24"/>
    <p:sldId id="2147140449" r:id="rId25"/>
    <p:sldId id="2147140465" r:id="rId26"/>
    <p:sldId id="2147140450" r:id="rId27"/>
    <p:sldId id="2147140481" r:id="rId28"/>
    <p:sldId id="2147140451" r:id="rId29"/>
    <p:sldId id="2147140452" r:id="rId30"/>
    <p:sldId id="2147140448" r:id="rId31"/>
    <p:sldId id="2147140425" r:id="rId32"/>
    <p:sldId id="2147140455" r:id="rId33"/>
    <p:sldId id="2147140475" r:id="rId34"/>
    <p:sldId id="2147140474" r:id="rId35"/>
    <p:sldId id="2147140468" r:id="rId36"/>
    <p:sldId id="2147140457" r:id="rId37"/>
    <p:sldId id="2147140469" r:id="rId38"/>
    <p:sldId id="2147140476" r:id="rId39"/>
    <p:sldId id="2147140477" r:id="rId40"/>
    <p:sldId id="2147140478" r:id="rId41"/>
    <p:sldId id="2147140470" r:id="rId42"/>
    <p:sldId id="2147140471" r:id="rId43"/>
    <p:sldId id="2147140479" r:id="rId44"/>
    <p:sldId id="2147140480" r:id="rId45"/>
    <p:sldId id="2147140473" r:id="rId46"/>
    <p:sldId id="2147140467" r:id="rId47"/>
    <p:sldId id="2147140472" r:id="rId48"/>
    <p:sldId id="2147140453" r:id="rId49"/>
    <p:sldId id="2147140454" r:id="rId50"/>
  </p:sldIdLst>
  <p:sldSz cx="12192000" cy="6858000"/>
  <p:notesSz cx="6858000" cy="9144000"/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5BA906-B677-4ED9-B365-ED690E2CB720}">
          <p14:sldIdLst>
            <p14:sldId id="2147140411"/>
            <p14:sldId id="2147140414"/>
            <p14:sldId id="2147140421"/>
            <p14:sldId id="2147140466"/>
            <p14:sldId id="2147140442"/>
            <p14:sldId id="2147140443"/>
            <p14:sldId id="2147140444"/>
            <p14:sldId id="2147140445"/>
            <p14:sldId id="2147140422"/>
            <p14:sldId id="2147140458"/>
            <p14:sldId id="2147140459"/>
            <p14:sldId id="2147140460"/>
            <p14:sldId id="2147140461"/>
            <p14:sldId id="2147140462"/>
            <p14:sldId id="2147140463"/>
            <p14:sldId id="2147140446"/>
            <p14:sldId id="2147140423"/>
            <p14:sldId id="2147140464"/>
            <p14:sldId id="2147140447"/>
            <p14:sldId id="2147140424"/>
            <p14:sldId id="2147140449"/>
            <p14:sldId id="2147140465"/>
            <p14:sldId id="2147140450"/>
            <p14:sldId id="2147140481"/>
            <p14:sldId id="2147140451"/>
            <p14:sldId id="2147140452"/>
            <p14:sldId id="2147140448"/>
            <p14:sldId id="2147140425"/>
            <p14:sldId id="2147140455"/>
            <p14:sldId id="2147140475"/>
            <p14:sldId id="2147140474"/>
            <p14:sldId id="2147140468"/>
            <p14:sldId id="2147140457"/>
            <p14:sldId id="2147140469"/>
            <p14:sldId id="2147140476"/>
            <p14:sldId id="2147140477"/>
            <p14:sldId id="2147140478"/>
            <p14:sldId id="2147140470"/>
            <p14:sldId id="2147140471"/>
            <p14:sldId id="2147140479"/>
            <p14:sldId id="2147140480"/>
            <p14:sldId id="2147140473"/>
            <p14:sldId id="2147140467"/>
            <p14:sldId id="2147140472"/>
            <p14:sldId id="2147140453"/>
            <p14:sldId id="214714045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2212BB9-A5CF-D335-3301-776C81AF3ABE}" name="Lachlan Vass" initials="LV" userId="S::lachlan.vass@e61.in::3865f71c-c396-40c5-8390-2fc8d944de27" providerId="AD"/>
  <p188:author id="{34CD6AE3-4402-C73C-3D6D-D595530990B9}" name="Jack Buckley" initials="JB" userId="S::jack.buckley@e61.in::28ddcf48-0b29-47ef-8181-0ce27c074e2e" providerId="AD"/>
  <p188:author id="{71CA22F3-774C-2056-8AF6-7BA1CB40250A}" name="Sinn, Joshua" initials="SJ" userId="S::joshua.sinn@accenture.com::611c4376-2cbd-4772-b570-fe288a3c2a7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6166"/>
    <a:srgbClr val="33A7AB"/>
    <a:srgbClr val="004F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68" y="5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gs" Target="tags/tag1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9F452D-FA17-885C-CC89-0DC68658B2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B9CDAA-6A69-3DFF-BE4E-6602CC25B0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87968-E7C3-4FA2-86D7-7CFDDCA2896A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0F01E9-DBAA-1EA2-4D9A-7E77B5DFA5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BB76F-B80E-EE0E-9F0D-2AC6378957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8A632-F1EE-40DC-8EB4-831F2F70E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7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6A7BE-E113-476D-8DE0-A6138461ACE1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F2214-1F6F-4D6B-854F-093941A8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10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2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48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14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78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75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2C30E-B31F-10C3-FE91-420E9FB11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29B7BF-F3E1-5600-48B7-4163AE6080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21D827-54ED-E182-C659-F6BC864F2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3D930-3791-C7BF-B276-425930E585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42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92573-22FE-D375-4159-9B7A6B8C9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2594C8-84B2-2C45-1DB6-F2512D01F4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58BFAE-50E8-290A-7B0A-52E51069A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0FD0D-04E4-DB8D-DC51-CF5FD6B35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64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92573-22FE-D375-4159-9B7A6B8C9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2594C8-84B2-2C45-1DB6-F2512D01F4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58BFAE-50E8-290A-7B0A-52E51069A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0FD0D-04E4-DB8D-DC51-CF5FD6B35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77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92573-22FE-D375-4159-9B7A6B8C9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2594C8-84B2-2C45-1DB6-F2512D01F4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58BFAE-50E8-290A-7B0A-52E51069A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0FD0D-04E4-DB8D-DC51-CF5FD6B35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798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DC97C-FECE-AB20-67ED-66E510BAC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CE0AEC-C96E-0D6E-B465-E4163C66AF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5BD4B2-843E-334A-C203-F138FA20E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Following Bacon </a:t>
            </a:r>
            <a:r>
              <a:rPr lang="en-US" dirty="0" err="1"/>
              <a:t>etal</a:t>
            </a:r>
            <a:r>
              <a:rPr lang="en-US" dirty="0"/>
              <a:t> (2021) we adjust this from a standard event study model in terms of the unit and time </a:t>
            </a:r>
          </a:p>
          <a:p>
            <a:r>
              <a:rPr lang="en-US" dirty="0"/>
              <a:t>fixed effects being saturated by group membership – i.e. the unit effect can </a:t>
            </a:r>
            <a:r>
              <a:rPr lang="en-US" i="1" dirty="0"/>
              <a:t>differ </a:t>
            </a:r>
            <a:r>
              <a:rPr lang="en-US" dirty="0"/>
              <a:t>when an individual is in a </a:t>
            </a:r>
          </a:p>
          <a:p>
            <a:r>
              <a:rPr lang="en-US" dirty="0"/>
              <a:t>different groups. </a:t>
            </a:r>
          </a:p>
          <a:p>
            <a:endParaRPr lang="en-US" dirty="0"/>
          </a:p>
          <a:p>
            <a:r>
              <a:rPr lang="en-US" dirty="0"/>
              <a:t>In this instance, the results are unaffected by this assumption (with the inclusion of event time dummies).</a:t>
            </a: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Furthermore, in other wage scarring studies the event time is also controlled for in the regression to deal with “hump shaped” incomes near the event. However, if we follow a stacked approach and saturate our time FEs this control is collinear with this control. 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F340E-571B-1AD7-3AF2-E022CCCB83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02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15% of all job separations are long tenure</a:t>
            </a:r>
          </a:p>
          <a:p>
            <a:r>
              <a:rPr lang="en-US"/>
              <a:t>0.44% of all job separations are part of “treatment” for what we are considering.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68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Initially Ran greedy NN as used in literature (relies on propensity scores).</a:t>
            </a:r>
            <a:br>
              <a:rPr lang="en-US"/>
            </a:br>
            <a:r>
              <a:rPr lang="en-US"/>
              <a:t>Ran CEM – dropped nearly 3/4ths of the treated units for not having control units that were close enough. Indicated that a caliper method that allows us to investigate the drops further would be good.</a:t>
            </a:r>
          </a:p>
          <a:p>
            <a:endParaRPr lang="en-US"/>
          </a:p>
          <a:p>
            <a:r>
              <a:rPr lang="en-US"/>
              <a:t>Use a more iterative NN method with “genetic” matching. This is very slow even for a single year. So have dropped.</a:t>
            </a:r>
          </a:p>
          <a:p>
            <a:endParaRPr lang="en-US"/>
          </a:p>
          <a:p>
            <a:r>
              <a:rPr lang="en-AU"/>
              <a:t>Instead relied on </a:t>
            </a:r>
            <a:r>
              <a:rPr lang="en-AU" err="1"/>
              <a:t>mahalanobis</a:t>
            </a:r>
            <a:r>
              <a:rPr lang="en-AU"/>
              <a:t> matching to penalise distance (King and </a:t>
            </a:r>
            <a:r>
              <a:rPr lang="en-AU" err="1"/>
              <a:t>Neilsen</a:t>
            </a:r>
            <a:r>
              <a:rPr lang="en-AU"/>
              <a:t> 2019).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37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Relative to unmatched:</a:t>
            </a:r>
          </a:p>
          <a:p>
            <a:endParaRPr lang="en-US"/>
          </a:p>
          <a:p>
            <a:r>
              <a:rPr lang="en-US"/>
              <a:t>Income is lower,</a:t>
            </a:r>
          </a:p>
          <a:p>
            <a:r>
              <a:rPr lang="en-US"/>
              <a:t>Age is similar</a:t>
            </a:r>
          </a:p>
          <a:p>
            <a:r>
              <a:rPr lang="en-US"/>
              <a:t>Industry is more weighted towards services in the unmatched</a:t>
            </a:r>
          </a:p>
          <a:p>
            <a:r>
              <a:rPr lang="en-US"/>
              <a:t>Tenure is 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56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Following Bacon </a:t>
            </a:r>
            <a:r>
              <a:rPr lang="en-US" err="1"/>
              <a:t>etal</a:t>
            </a:r>
            <a:r>
              <a:rPr lang="en-US"/>
              <a:t> (2021) we adjust this from a standard event study model in terms of the unit and time </a:t>
            </a:r>
          </a:p>
          <a:p>
            <a:r>
              <a:rPr lang="en-US"/>
              <a:t>fixed effects being saturated by group membership – i.e. the unit effect can </a:t>
            </a:r>
            <a:r>
              <a:rPr lang="en-US" i="1"/>
              <a:t>differ </a:t>
            </a:r>
            <a:r>
              <a:rPr lang="en-US"/>
              <a:t>when an individual is in a </a:t>
            </a:r>
          </a:p>
          <a:p>
            <a:r>
              <a:rPr lang="en-US"/>
              <a:t>different groups. </a:t>
            </a:r>
          </a:p>
          <a:p>
            <a:endParaRPr lang="en-US"/>
          </a:p>
          <a:p>
            <a:r>
              <a:rPr lang="en-US"/>
              <a:t>In this instance, the results are unaffected by this assumption (with the inclusion of event time dummies).</a:t>
            </a:r>
            <a:endParaRPr lang="en-AU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Furthermore, in other wage scarring studies the event time is also controlled for in the regression to deal with “hump shaped” incomes near the event. However, if we follow a stacked approach and saturate our time FEs this control is collinear with this control. </a:t>
            </a:r>
            <a:endParaRPr lang="en-AU"/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62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60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86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94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2214-1F6F-4D6B-854F-093941A8F69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6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3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3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83544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8326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74581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38170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64627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403866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641323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6672434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6664510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18177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2995420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130912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76870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466308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3539767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6672434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3535805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6664510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975366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B03E8-089D-0ACD-1D05-C59964D50E2F}"/>
              </a:ext>
            </a:extLst>
          </p:cNvPr>
          <p:cNvSpPr/>
          <p:nvPr userDrawn="1"/>
        </p:nvSpPr>
        <p:spPr>
          <a:xfrm>
            <a:off x="0" y="350761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143CB0-80E3-8AB0-053D-E52E19E92F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99" y="26127"/>
            <a:ext cx="1980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sz="1200" smtClean="0">
                <a:solidFill>
                  <a:schemeClr val="tx1"/>
                </a:solidFill>
                <a:latin typeface="+mj-lt"/>
                <a:ea typeface="+mn-ea"/>
              </a:defRPr>
            </a:lvl1pPr>
            <a:lvl2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2pPr>
            <a:lvl3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3pPr>
            <a:lvl4pPr>
              <a:defRPr lang="en-US" sz="1800" smtClean="0">
                <a:solidFill>
                  <a:schemeClr val="lt1"/>
                </a:solidFill>
                <a:ea typeface="+mn-ea"/>
                <a:cs typeface="+mn-cs"/>
              </a:defRPr>
            </a:lvl4pPr>
            <a:lvl5pPr>
              <a:defRPr lang="en-AU" sz="1800">
                <a:solidFill>
                  <a:schemeClr val="lt1"/>
                </a:solidFill>
                <a:ea typeface="+mn-ea"/>
                <a:cs typeface="+mn-cs"/>
              </a:defRPr>
            </a:lvl5pPr>
          </a:lstStyle>
          <a:p>
            <a:pPr lvl="0" defTabSz="914400" latinLnBrk="0"/>
            <a:r>
              <a:rPr lang="en-US"/>
              <a:t>Section name here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668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674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F090DBB-DBAB-499B-B31E-9C5FEBA1D2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607693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1" imgH="381" progId="TCLayout.ActiveDocument.1">
                  <p:embed/>
                </p:oleObj>
              </mc:Choice>
              <mc:Fallback>
                <p:oleObj name="think-cell Slide" r:id="rId3" imgW="381" imgH="38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F090DBB-DBAB-499B-B31E-9C5FEBA1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2AED96BB-361A-4F3E-A7CB-D1560FDE9F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3CA51-1D19-4ADC-908F-13F64C03CB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7417" y="3925156"/>
            <a:ext cx="4698834" cy="1181862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>
            <a:lvl1pPr algn="ctr"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FDB2B-16C1-4564-B415-DBBBCF0037B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11" y="1475802"/>
            <a:ext cx="2726046" cy="1953198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4C01ECE-843C-4618-8C3A-082A62CB3D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7417" y="5334153"/>
            <a:ext cx="469883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6" indent="0">
              <a:buNone/>
              <a:defRPr/>
            </a:lvl2pPr>
            <a:lvl3pPr marL="914411" indent="0">
              <a:buNone/>
              <a:defRPr/>
            </a:lvl3pPr>
            <a:lvl4pPr marL="1371617" indent="0">
              <a:buNone/>
              <a:defRPr/>
            </a:lvl4pPr>
            <a:lvl5pPr marL="1828823" indent="0">
              <a:buNone/>
              <a:defRPr/>
            </a:lvl5pPr>
          </a:lstStyle>
          <a:p>
            <a:pPr lvl="0"/>
            <a:r>
              <a:rPr lang="en-US"/>
              <a:t>Event title – event date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F417C3A-BBD1-0EAC-6A37-12CE6587C5B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6921666" cy="68580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Insert image </a:t>
            </a:r>
          </a:p>
          <a:p>
            <a:r>
              <a:rPr lang="en-US"/>
              <a:t>(try: https://unsplash.com/)</a:t>
            </a:r>
          </a:p>
        </p:txBody>
      </p:sp>
    </p:spTree>
    <p:extLst>
      <p:ext uri="{BB962C8B-B14F-4D97-AF65-F5344CB8AC3E}">
        <p14:creationId xmlns:p14="http://schemas.microsoft.com/office/powerpoint/2010/main" val="22100435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1"/>
            </a:lvl2pPr>
            <a:lvl3pPr marL="228604">
              <a:buFont typeface="Arial" panose="020B0604020202020204" pitchFamily="34" charset="0"/>
              <a:buChar char="•"/>
              <a:defRPr sz="1801"/>
            </a:lvl3pPr>
            <a:lvl4pPr marL="457206">
              <a:buFont typeface="System Font"/>
              <a:buChar char="–"/>
              <a:defRPr sz="1600"/>
            </a:lvl4pPr>
            <a:lvl5pPr marL="685809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2" cy="810399"/>
          </a:xfrm>
          <a:prstGeom prst="rect">
            <a:avLst/>
          </a:prstGeo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3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3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3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3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3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3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3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3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4358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84358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84358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84358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84358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84358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84358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84358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>
            <a:cxnSpLocks/>
          </p:cNvCxnSpPr>
          <p:nvPr userDrawn="1"/>
        </p:nvCxnSpPr>
        <p:spPr>
          <a:xfrm>
            <a:off x="4045241" y="1371601"/>
            <a:ext cx="0" cy="33327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9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3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8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95094" y="137160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95094" y="1976479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95094" y="2581356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95094" y="3186234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195094" y="3791113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195094" y="4395990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95094" y="5000868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95094" y="5605747"/>
            <a:ext cx="558000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4">
              <a:spcAft>
                <a:spcPts val="1200"/>
              </a:spcAft>
            </a:pPr>
            <a:endParaRPr lang="en-US" sz="1801" noProof="0"/>
          </a:p>
        </p:txBody>
      </p:sp>
    </p:spTree>
    <p:extLst>
      <p:ext uri="{BB962C8B-B14F-4D97-AF65-F5344CB8AC3E}">
        <p14:creationId xmlns:p14="http://schemas.microsoft.com/office/powerpoint/2010/main" val="275829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D8A76DE-ECA0-60F4-575C-02C4077408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9254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D8A76DE-ECA0-60F4-575C-02C4077408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B9E7BD-B7D1-FF01-F546-0CADB6C2F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5550" y="2909333"/>
            <a:ext cx="9389031" cy="1039334"/>
          </a:xfrm>
          <a:prstGeom prst="rect">
            <a:avLst/>
          </a:prstGeom>
        </p:spPr>
        <p:txBody>
          <a:bodyPr anchor="ctr"/>
          <a:lstStyle>
            <a:lvl1pPr>
              <a:defRPr sz="3200" b="1"/>
            </a:lvl1pPr>
          </a:lstStyle>
          <a:p>
            <a:pPr lvl="0"/>
            <a:r>
              <a:rPr lang="en-US"/>
              <a:t>## - Place section title here in sentence case, max 2 lines </a:t>
            </a:r>
          </a:p>
        </p:txBody>
      </p:sp>
    </p:spTree>
    <p:extLst>
      <p:ext uri="{BB962C8B-B14F-4D97-AF65-F5344CB8AC3E}">
        <p14:creationId xmlns:p14="http://schemas.microsoft.com/office/powerpoint/2010/main" val="60944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9267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4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12791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343565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34356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343562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60692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343770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18931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Appendix</a:t>
            </a:r>
            <a:endParaRPr lang="en-AU" sz="120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34356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3827969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92251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2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1526356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ker Alt 3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9027F242-DDAF-B053-93FE-EC12F9D0D9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919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9027F242-DDAF-B053-93FE-EC12F9D0D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F1EE6-CC2E-D070-A90B-647278E14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9CA66-3B81-6EAF-89CE-191E07E8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Source: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70BEA7-0BC2-CD56-A017-D27D458E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17" y="580221"/>
            <a:ext cx="11459365" cy="70059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17C1-998F-BABB-B672-58757F8B49B4}"/>
              </a:ext>
            </a:extLst>
          </p:cNvPr>
          <p:cNvSpPr/>
          <p:nvPr userDrawn="1"/>
        </p:nvSpPr>
        <p:spPr>
          <a:xfrm>
            <a:off x="0" y="2949"/>
            <a:ext cx="12192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E814A-67AD-0376-8018-D396961209F9}"/>
              </a:ext>
            </a:extLst>
          </p:cNvPr>
          <p:cNvSpPr/>
          <p:nvPr userDrawn="1"/>
        </p:nvSpPr>
        <p:spPr>
          <a:xfrm>
            <a:off x="407100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0EECD-F4E6-FE01-373F-F6EF721113FE}"/>
              </a:ext>
            </a:extLst>
          </p:cNvPr>
          <p:cNvSpPr/>
          <p:nvPr userDrawn="1"/>
        </p:nvSpPr>
        <p:spPr>
          <a:xfrm>
            <a:off x="407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D886A-7DD0-384E-66D1-7C73E4B404D2}"/>
              </a:ext>
            </a:extLst>
          </p:cNvPr>
          <p:cNvSpPr/>
          <p:nvPr userDrawn="1"/>
        </p:nvSpPr>
        <p:spPr>
          <a:xfrm>
            <a:off x="27566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EB9D1-14EF-8CB4-5D66-915D1D663FA7}"/>
              </a:ext>
            </a:extLst>
          </p:cNvPr>
          <p:cNvSpPr/>
          <p:nvPr userDrawn="1"/>
        </p:nvSpPr>
        <p:spPr>
          <a:xfrm>
            <a:off x="5106101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B1B00-60DD-AE89-42C0-D20DA9257E77}"/>
              </a:ext>
            </a:extLst>
          </p:cNvPr>
          <p:cNvSpPr/>
          <p:nvPr userDrawn="1"/>
        </p:nvSpPr>
        <p:spPr>
          <a:xfrm>
            <a:off x="74556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D390B-CE01-6D47-0B58-0D1BA5C82FA5}"/>
              </a:ext>
            </a:extLst>
          </p:cNvPr>
          <p:cNvSpPr/>
          <p:nvPr userDrawn="1"/>
        </p:nvSpPr>
        <p:spPr>
          <a:xfrm>
            <a:off x="9805100" y="68807"/>
            <a:ext cx="1979801" cy="29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BB1E6-BF42-C8B4-4A21-11143FDD27D8}"/>
              </a:ext>
            </a:extLst>
          </p:cNvPr>
          <p:cNvSpPr/>
          <p:nvPr userDrawn="1"/>
        </p:nvSpPr>
        <p:spPr>
          <a:xfrm>
            <a:off x="2756601" y="2744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95B5C-8C45-B6D5-118C-D92163FD82D9}"/>
              </a:ext>
            </a:extLst>
          </p:cNvPr>
          <p:cNvSpPr/>
          <p:nvPr userDrawn="1"/>
        </p:nvSpPr>
        <p:spPr>
          <a:xfrm>
            <a:off x="5102139" y="2743"/>
            <a:ext cx="1979801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03FAF-4D61-241B-6D38-A468ADF7204E}"/>
              </a:ext>
            </a:extLst>
          </p:cNvPr>
          <p:cNvSpPr/>
          <p:nvPr userDrawn="1"/>
        </p:nvSpPr>
        <p:spPr>
          <a:xfrm>
            <a:off x="7447676" y="2742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1C8B-5896-88A6-5EDA-164A77B5481A}"/>
              </a:ext>
            </a:extLst>
          </p:cNvPr>
          <p:cNvSpPr/>
          <p:nvPr userDrawn="1"/>
        </p:nvSpPr>
        <p:spPr>
          <a:xfrm>
            <a:off x="9793214" y="2741"/>
            <a:ext cx="1979801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4079992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BCE4D4F-8CCC-404C-840E-8A45E07645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105608378"/>
              </p:ext>
            </p:extLst>
          </p:nvPr>
        </p:nvGraphicFramePr>
        <p:xfrm>
          <a:off x="1588" y="1587"/>
          <a:ext cx="1589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9" imgW="395" imgH="394" progId="TCLayout.ActiveDocument.1">
                  <p:embed/>
                </p:oleObj>
              </mc:Choice>
              <mc:Fallback>
                <p:oleObj name="think-cell Slide" r:id="rId29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BCE4D4F-8CCC-404C-840E-8A45E07645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7"/>
                        <a:ext cx="1589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4AAB9D-85C6-43AB-8696-D55AD6DDE24E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0" y="1"/>
            <a:ext cx="158812" cy="158713"/>
          </a:xfrm>
          <a:prstGeom prst="rect">
            <a:avLst/>
          </a:prstGeom>
          <a:solidFill>
            <a:schemeClr val="accent2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98" b="1" i="0" baseline="0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  <a:sym typeface="Graphik" panose="020B0503030202060203" pitchFamily="34" charset="0"/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029236F-8D4F-46BA-A33A-11E2F113A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0946922" y="6401006"/>
            <a:ext cx="561476" cy="273402"/>
          </a:xfrm>
          <a:prstGeom prst="rect">
            <a:avLst/>
          </a:prstGeom>
        </p:spPr>
        <p:txBody>
          <a:bodyPr tIns="0" bIns="0" anchor="b"/>
          <a:lstStyle>
            <a:lvl1pPr algn="l">
              <a:defRPr sz="1001" b="0">
                <a:solidFill>
                  <a:schemeClr val="tx1"/>
                </a:solidFill>
                <a:latin typeface="+mj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7E62055-3E0F-4EBB-A962-F9600119E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739" y="6402651"/>
            <a:ext cx="3733634" cy="270112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GB"/>
              <a:t>Source: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66CE9E3-35BA-4A0B-8098-8A65954FE472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897" y="6393635"/>
            <a:ext cx="350924" cy="2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0" r:id="rId2"/>
    <p:sldLayoutId id="2147483721" r:id="rId3"/>
    <p:sldLayoutId id="2147483722" r:id="rId4"/>
    <p:sldLayoutId id="2147483726" r:id="rId5"/>
    <p:sldLayoutId id="2147483740" r:id="rId6"/>
    <p:sldLayoutId id="2147483725" r:id="rId7"/>
    <p:sldLayoutId id="2147483727" r:id="rId8"/>
    <p:sldLayoutId id="2147483728" r:id="rId9"/>
    <p:sldLayoutId id="2147483729" r:id="rId10"/>
    <p:sldLayoutId id="2147483730" r:id="rId11"/>
    <p:sldLayoutId id="2147483739" r:id="rId12"/>
    <p:sldLayoutId id="2147483735" r:id="rId13"/>
    <p:sldLayoutId id="2147483736" r:id="rId14"/>
    <p:sldLayoutId id="2147483737" r:id="rId15"/>
    <p:sldLayoutId id="2147483738" r:id="rId16"/>
    <p:sldLayoutId id="2147483731" r:id="rId17"/>
    <p:sldLayoutId id="2147483732" r:id="rId18"/>
    <p:sldLayoutId id="2147483733" r:id="rId19"/>
    <p:sldLayoutId id="2147483734" r:id="rId20"/>
    <p:sldLayoutId id="2147483710" r:id="rId21"/>
    <p:sldLayoutId id="2147483719" r:id="rId22"/>
    <p:sldLayoutId id="2147483706" r:id="rId23"/>
    <p:sldLayoutId id="2147483707" r:id="rId24"/>
    <p:sldLayoutId id="2147483708" r:id="rId25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2800" b="1" i="0" kern="1200" cap="none" spc="-149" baseline="0" dirty="0" smtClean="0">
          <a:solidFill>
            <a:schemeClr val="tx1"/>
          </a:solidFill>
          <a:latin typeface="+mj-lt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8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5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86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314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None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1pPr>
      <a:lvl2pPr marL="21596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2pPr>
      <a:lvl3pPr marL="431920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tabLst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3pPr>
      <a:lvl4pPr marL="611885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•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4pPr>
      <a:lvl5pPr marL="863838" indent="-215960" algn="l" rtl="0" eaLnBrk="1" fontAlgn="base" hangingPunct="1">
        <a:lnSpc>
          <a:spcPct val="100000"/>
        </a:lnSpc>
        <a:spcBef>
          <a:spcPts val="601"/>
        </a:spcBef>
        <a:spcAft>
          <a:spcPct val="0"/>
        </a:spcAft>
        <a:buFont typeface="Arial" pitchFamily="34" charset="0"/>
        <a:buChar char="‒"/>
        <a:defRPr sz="1801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5pPr>
      <a:lvl6pPr marL="335130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634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63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90" indent="-304665" algn="l" defTabSz="1218657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9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57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8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314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43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71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8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626" algn="l" defTabSz="121865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19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52" userDrawn="1">
          <p15:clr>
            <a:srgbClr val="F26B43"/>
          </p15:clr>
        </p15:guide>
        <p15:guide id="4" pos="1276" userDrawn="1">
          <p15:clr>
            <a:srgbClr val="F26B43"/>
          </p15:clr>
        </p15:guide>
        <p15:guide id="5" pos="1460" userDrawn="1">
          <p15:clr>
            <a:srgbClr val="F26B43"/>
          </p15:clr>
        </p15:guide>
        <p15:guide id="6" pos="2514" userDrawn="1">
          <p15:clr>
            <a:srgbClr val="F26B43"/>
          </p15:clr>
        </p15:guide>
        <p15:guide id="7" pos="2697" userDrawn="1">
          <p15:clr>
            <a:srgbClr val="F26B43"/>
          </p15:clr>
        </p15:guide>
        <p15:guide id="8" pos="3929" userDrawn="1">
          <p15:clr>
            <a:srgbClr val="F26B43"/>
          </p15:clr>
        </p15:guide>
        <p15:guide id="9" pos="3748" userDrawn="1">
          <p15:clr>
            <a:srgbClr val="F26B43"/>
          </p15:clr>
        </p15:guide>
        <p15:guide id="10" pos="4981" userDrawn="1">
          <p15:clr>
            <a:srgbClr val="F26B43"/>
          </p15:clr>
        </p15:guide>
        <p15:guide id="11" pos="5163" userDrawn="1">
          <p15:clr>
            <a:srgbClr val="F26B43"/>
          </p15:clr>
        </p15:guide>
        <p15:guide id="12" pos="6219" userDrawn="1">
          <p15:clr>
            <a:srgbClr val="F26B43"/>
          </p15:clr>
        </p15:guide>
        <p15:guide id="13" pos="6398" userDrawn="1">
          <p15:clr>
            <a:srgbClr val="F26B43"/>
          </p15:clr>
        </p15:guide>
        <p15:guide id="14" orient="horz" pos="807" userDrawn="1">
          <p15:clr>
            <a:srgbClr val="F26B43"/>
          </p15:clr>
        </p15:guide>
        <p15:guide id="15" orient="horz" pos="876" userDrawn="1">
          <p15:clr>
            <a:srgbClr val="F26B43"/>
          </p15:clr>
        </p15:guide>
        <p15:guide id="16" orient="horz" pos="4031" userDrawn="1">
          <p15:clr>
            <a:srgbClr val="F26B43"/>
          </p15:clr>
        </p15:guide>
        <p15:guide id="17" orient="horz" pos="597" userDrawn="1">
          <p15:clr>
            <a:srgbClr val="F26B43"/>
          </p15:clr>
        </p15:guide>
        <p15:guide id="18" orient="horz" pos="2435" userDrawn="1">
          <p15:clr>
            <a:srgbClr val="F26B43"/>
          </p15:clr>
        </p15:guide>
        <p15:guide id="19" orient="horz" pos="3756" userDrawn="1">
          <p15:clr>
            <a:srgbClr val="F26B43"/>
          </p15:clr>
        </p15:guide>
        <p15:guide id="20" orient="horz" pos="41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8.xml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slide" Target="slide38.xml"/><Relationship Id="rId4" Type="http://schemas.openxmlformats.org/officeDocument/2006/relationships/slide" Target="slide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slide" Target="slide4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9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3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slide" Target="slide3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slide" Target="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slide" Target="slide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" Target="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" Target="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0.xml"/><Relationship Id="rId6" Type="http://schemas.openxmlformats.org/officeDocument/2006/relationships/image" Target="../media/image39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4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1.xml"/><Relationship Id="rId6" Type="http://schemas.openxmlformats.org/officeDocument/2006/relationships/image" Target="../media/image40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5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2.xml"/><Relationship Id="rId6" Type="http://schemas.openxmlformats.org/officeDocument/2006/relationships/image" Target="../media/image42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3.xml"/><Relationship Id="rId6" Type="http://schemas.openxmlformats.org/officeDocument/2006/relationships/image" Target="../media/image4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7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4.xml"/><Relationship Id="rId6" Type="http://schemas.openxmlformats.org/officeDocument/2006/relationships/image" Target="../media/image46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8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5.xml"/><Relationship Id="rId6" Type="http://schemas.openxmlformats.org/officeDocument/2006/relationships/image" Target="../media/image48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9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6.xml"/><Relationship Id="rId6" Type="http://schemas.openxmlformats.org/officeDocument/2006/relationships/image" Target="../media/image49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0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7.xml"/><Relationship Id="rId6" Type="http://schemas.openxmlformats.org/officeDocument/2006/relationships/image" Target="../media/image50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1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8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2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9.xml"/><Relationship Id="rId6" Type="http://schemas.openxmlformats.org/officeDocument/2006/relationships/image" Target="../media/image52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0.xml"/><Relationship Id="rId6" Type="http://schemas.openxmlformats.org/officeDocument/2006/relationships/image" Target="../media/image53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4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1.xml"/><Relationship Id="rId6" Type="http://schemas.openxmlformats.org/officeDocument/2006/relationships/image" Target="../media/image5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5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3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C004CB0-0CE3-3376-69B4-2522D3E3183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045911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C004CB0-0CE3-3376-69B4-2522D3E318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4F42D9-7ACE-EF54-8740-DF8227CBF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7417" y="4425789"/>
            <a:ext cx="4698834" cy="403828"/>
          </a:xfrm>
        </p:spPr>
        <p:txBody>
          <a:bodyPr/>
          <a:lstStyle/>
          <a:p>
            <a:r>
              <a:rPr lang="en-US" dirty="0">
                <a:latin typeface="Graphik"/>
              </a:rPr>
              <a:t>Costs of job loss: Wage scarring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DA241-86F8-9BA0-6847-FAF7BA0BC7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7417" y="5693749"/>
            <a:ext cx="4698834" cy="307777"/>
          </a:xfrm>
        </p:spPr>
        <p:txBody>
          <a:bodyPr/>
          <a:lstStyle/>
          <a:p>
            <a:r>
              <a:rPr lang="en-US" dirty="0"/>
              <a:t>Monash Seminar – 21-May-2024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8005877-43FD-35F6-CD41-DFA4C8F2114B}"/>
              </a:ext>
            </a:extLst>
          </p:cNvPr>
          <p:cNvSpPr txBox="1">
            <a:spLocks/>
          </p:cNvSpPr>
          <p:nvPr/>
        </p:nvSpPr>
        <p:spPr>
          <a:xfrm>
            <a:off x="7320433" y="4820106"/>
            <a:ext cx="4155801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2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6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914411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tabLst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371617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828823" indent="0" algn="l" rtl="0" eaLnBrk="1" fontAlgn="base" hangingPunct="1">
              <a:lnSpc>
                <a:spcPct val="100000"/>
              </a:lnSpc>
              <a:spcBef>
                <a:spcPts val="601"/>
              </a:spcBef>
              <a:spcAft>
                <a:spcPct val="0"/>
              </a:spcAft>
              <a:buFont typeface="Arial" pitchFamily="34" charset="0"/>
              <a:buNone/>
              <a:defRPr sz="1801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30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634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63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90" indent="-304665" algn="l" defTabSz="12186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Elyse Dwyer, Gianni La Cava, and Matt Nolan</a:t>
            </a:r>
          </a:p>
        </p:txBody>
      </p:sp>
      <p:pic>
        <p:nvPicPr>
          <p:cNvPr id="14" name="Picture Placeholder 13" descr="A gold dollar sign with a crack in the middle&#10;&#10;Description automatically generated">
            <a:extLst>
              <a:ext uri="{FF2B5EF4-FFF2-40B4-BE49-F238E27FC236}">
                <a16:creationId xmlns:a16="http://schemas.microsoft.com/office/drawing/2014/main" id="{F8EB4922-C144-887B-BC7A-F6FC68D9EE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" b="4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2843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988F7A-D930-3A72-0682-52D5C44E5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745A96-1901-6841-AE7A-A81F80B9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Outcome of group assignment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5D978-77CA-5C1C-FEE1-65C0F362C718}"/>
              </a:ext>
            </a:extLst>
          </p:cNvPr>
          <p:cNvSpPr txBox="1"/>
          <p:nvPr/>
        </p:nvSpPr>
        <p:spPr>
          <a:xfrm>
            <a:off x="698643" y="5876818"/>
            <a:ext cx="907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 the coming slides we will outline how the treatment and control groups are assigned.</a:t>
            </a:r>
            <a:endParaRPr lang="en-AU"/>
          </a:p>
        </p:txBody>
      </p:sp>
      <p:pic>
        <p:nvPicPr>
          <p:cNvPr id="11" name="Picture 10" descr="A graph of a graph showing a number of groups&#10;&#10;Description automatically generated with medium confidence">
            <a:extLst>
              <a:ext uri="{FF2B5EF4-FFF2-40B4-BE49-F238E27FC236}">
                <a16:creationId xmlns:a16="http://schemas.microsoft.com/office/drawing/2014/main" id="{AED52A86-343A-D1EB-71DF-F2764A4DC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809" y="1162050"/>
            <a:ext cx="56007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9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988F7A-D930-3A72-0682-52D5C44E5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745A96-1901-6841-AE7A-A81F80B9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Assignment to treatment – treated firms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5D255C-40C5-1BE9-FF9F-BBA529C9E6A0}"/>
              </a:ext>
            </a:extLst>
          </p:cNvPr>
          <p:cNvSpPr txBox="1"/>
          <p:nvPr/>
        </p:nvSpPr>
        <p:spPr>
          <a:xfrm>
            <a:off x="606175" y="4963399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8425D-5B37-D76A-5EDE-D5D4ED42B99C}"/>
              </a:ext>
            </a:extLst>
          </p:cNvPr>
          <p:cNvSpPr txBox="1"/>
          <p:nvPr/>
        </p:nvSpPr>
        <p:spPr>
          <a:xfrm>
            <a:off x="606175" y="5350397"/>
            <a:ext cx="1105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Firm size must be at least 20 in the year before the event (based on observed employee data).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operation for at least six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industry exclusions at this stage (prior mass layoff work showed larger scars for private sector work)</a:t>
            </a:r>
          </a:p>
        </p:txBody>
      </p:sp>
      <p:pic>
        <p:nvPicPr>
          <p:cNvPr id="13" name="Picture 12" descr="A graph of a number of years&#10;&#10;Description automatically generated with medium confidence">
            <a:extLst>
              <a:ext uri="{FF2B5EF4-FFF2-40B4-BE49-F238E27FC236}">
                <a16:creationId xmlns:a16="http://schemas.microsoft.com/office/drawing/2014/main" id="{3E0CB88C-8053-2378-F991-F426960A7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70" y="1086814"/>
            <a:ext cx="4356901" cy="3749306"/>
          </a:xfrm>
          <a:prstGeom prst="rect">
            <a:avLst/>
          </a:prstGeom>
        </p:spPr>
      </p:pic>
      <p:pic>
        <p:nvPicPr>
          <p:cNvPr id="15" name="Picture 14" descr="A graph of a number of years&#10;&#10;Description automatically generated with medium confidence">
            <a:extLst>
              <a:ext uri="{FF2B5EF4-FFF2-40B4-BE49-F238E27FC236}">
                <a16:creationId xmlns:a16="http://schemas.microsoft.com/office/drawing/2014/main" id="{D4E702F3-E5F9-1250-5D24-659F41094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179" y="1086814"/>
            <a:ext cx="4180738" cy="375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18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988F7A-D930-3A72-0682-52D5C44E5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745A96-1901-6841-AE7A-A81F80B9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Assignment to treatment – treated individuals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D37CE-F243-CB42-0E8B-00CF0BDD2241}"/>
              </a:ext>
            </a:extLst>
          </p:cNvPr>
          <p:cNvSpPr txBox="1"/>
          <p:nvPr/>
        </p:nvSpPr>
        <p:spPr>
          <a:xfrm>
            <a:off x="268718" y="4605470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93315-BBF5-8F69-C2A3-5903DA564EBD}"/>
              </a:ext>
            </a:extLst>
          </p:cNvPr>
          <p:cNvSpPr txBox="1"/>
          <p:nvPr/>
        </p:nvSpPr>
        <p:spPr>
          <a:xfrm>
            <a:off x="268717" y="5011031"/>
            <a:ext cx="8588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Employed at a treated firm for at least five years (in sixth year of employment).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Aged between 25 and 54 at treatment.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 earnings in excess of $20k in each of the five prior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Remains treated after </a:t>
            </a:r>
            <a:r>
              <a:rPr lang="en-US" i="1" dirty="0"/>
              <a:t>first</a:t>
            </a:r>
            <a:r>
              <a:rPr lang="en-US" dirty="0"/>
              <a:t> treatment.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9EB80A-F9B1-421D-6BFE-9AA46293A254}"/>
              </a:ext>
            </a:extLst>
          </p:cNvPr>
          <p:cNvSpPr txBox="1"/>
          <p:nvPr/>
        </p:nvSpPr>
        <p:spPr>
          <a:xfrm>
            <a:off x="9380212" y="5049018"/>
            <a:ext cx="2128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highlight>
                  <a:srgbClr val="33A7AB"/>
                </a:highlight>
                <a:hlinkClick r:id="rId3" action="ppaction://hlinksldjump"/>
              </a:rPr>
              <a:t>Shorter tenure</a:t>
            </a:r>
            <a:r>
              <a:rPr lang="en-US">
                <a:solidFill>
                  <a:schemeClr val="bg1"/>
                </a:solidFill>
                <a:highlight>
                  <a:srgbClr val="33A7AB"/>
                </a:highlight>
              </a:rPr>
              <a:t> and </a:t>
            </a:r>
            <a:r>
              <a:rPr lang="en-US">
                <a:solidFill>
                  <a:schemeClr val="bg1"/>
                </a:solidFill>
                <a:highlight>
                  <a:srgbClr val="33A7AB"/>
                </a:highlight>
                <a:hlinkClick r:id="rId4" action="ppaction://hlinksldjump"/>
              </a:rPr>
              <a:t>no prior earnings </a:t>
            </a:r>
            <a:r>
              <a:rPr lang="en-US">
                <a:solidFill>
                  <a:schemeClr val="bg1"/>
                </a:solidFill>
                <a:highlight>
                  <a:srgbClr val="33A7AB"/>
                </a:highlight>
              </a:rPr>
              <a:t>limit.</a:t>
            </a:r>
            <a:endParaRPr lang="en-AU">
              <a:solidFill>
                <a:schemeClr val="bg1"/>
              </a:solidFill>
              <a:highlight>
                <a:srgbClr val="33A7AB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C29146-8C59-0600-B132-0844B9ADF35A}"/>
              </a:ext>
            </a:extLst>
          </p:cNvPr>
          <p:cNvSpPr txBox="1"/>
          <p:nvPr/>
        </p:nvSpPr>
        <p:spPr>
          <a:xfrm>
            <a:off x="268717" y="6168375"/>
            <a:ext cx="663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numbers, but reasonable relative to international studies.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F159C7-8DEF-89A8-A313-F6A24655DCB8}"/>
              </a:ext>
            </a:extLst>
          </p:cNvPr>
          <p:cNvSpPr txBox="1"/>
          <p:nvPr/>
        </p:nvSpPr>
        <p:spPr>
          <a:xfrm>
            <a:off x="6977972" y="6216340"/>
            <a:ext cx="212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33A7AB"/>
                </a:highlight>
                <a:hlinkClick r:id="rId5" action="ppaction://hlinksldjump"/>
              </a:rPr>
              <a:t>Study comparisons</a:t>
            </a:r>
            <a:endParaRPr lang="en-AU" dirty="0">
              <a:solidFill>
                <a:schemeClr val="bg1"/>
              </a:solidFill>
              <a:highlight>
                <a:srgbClr val="33A7AB"/>
              </a:highlight>
            </a:endParaRPr>
          </a:p>
        </p:txBody>
      </p:sp>
      <p:pic>
        <p:nvPicPr>
          <p:cNvPr id="14" name="Picture 13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96F396AF-7D02-0770-2AC7-59C7954FDA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524" y="1012525"/>
            <a:ext cx="3578534" cy="3750198"/>
          </a:xfrm>
          <a:prstGeom prst="rect">
            <a:avLst/>
          </a:prstGeom>
        </p:spPr>
      </p:pic>
      <p:pic>
        <p:nvPicPr>
          <p:cNvPr id="22" name="Picture 21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206BA7A3-ED24-F0F9-1ADD-3CF3CA2341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45" y="1132730"/>
            <a:ext cx="4108327" cy="338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33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988F7A-D930-3A72-0682-52D5C44E5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745A96-1901-6841-AE7A-A81F80B9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Potential control units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ACBBC-C60B-300A-E9EE-25F5C25CE35B}"/>
              </a:ext>
            </a:extLst>
          </p:cNvPr>
          <p:cNvSpPr txBox="1"/>
          <p:nvPr/>
        </p:nvSpPr>
        <p:spPr>
          <a:xfrm>
            <a:off x="513707" y="1004342"/>
            <a:ext cx="100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Potential control group</a:t>
            </a:r>
            <a:r>
              <a:rPr lang="en-US" dirty="0"/>
              <a:t>: All “long tenure” workers who did not lose their job in a mass layoff.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EEDC8-CF3A-A6E3-D490-E60113B6FE68}"/>
              </a:ext>
            </a:extLst>
          </p:cNvPr>
          <p:cNvSpPr txBox="1"/>
          <p:nvPr/>
        </p:nvSpPr>
        <p:spPr>
          <a:xfrm>
            <a:off x="513707" y="1452221"/>
            <a:ext cx="9995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err="1"/>
              <a:t>Schmieder</a:t>
            </a:r>
            <a:r>
              <a:rPr lang="en-AU" b="1" dirty="0"/>
              <a:t> et al (2022)</a:t>
            </a:r>
            <a:r>
              <a:rPr lang="en-US" b="1" dirty="0"/>
              <a:t> and Bertheau et al (2023)</a:t>
            </a:r>
            <a:r>
              <a:rPr lang="en-US" dirty="0"/>
              <a:t>: Use this control group, but individuals </a:t>
            </a:r>
          </a:p>
          <a:p>
            <a:r>
              <a:rPr lang="en-US" dirty="0"/>
              <a:t>could lose their job – just not in a mass layoff.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9AF6B1-14C3-9E7E-492F-18D5B63A4DB3}"/>
              </a:ext>
            </a:extLst>
          </p:cNvPr>
          <p:cNvSpPr txBox="1"/>
          <p:nvPr/>
        </p:nvSpPr>
        <p:spPr>
          <a:xfrm>
            <a:off x="513707" y="2175540"/>
            <a:ext cx="10558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Lachowska</a:t>
            </a:r>
            <a:r>
              <a:rPr lang="en-US" b="1" dirty="0"/>
              <a:t> (2022)</a:t>
            </a:r>
            <a:r>
              <a:rPr lang="en-US" dirty="0"/>
              <a:t>: Control group reflects individuals who are ALWAYS employed by the same firm.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136E4-6CD1-6B83-3906-AFD24592895A}"/>
              </a:ext>
            </a:extLst>
          </p:cNvPr>
          <p:cNvSpPr txBox="1"/>
          <p:nvPr/>
        </p:nvSpPr>
        <p:spPr>
          <a:xfrm>
            <a:off x="537105" y="5754675"/>
            <a:ext cx="10690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Our potential controls</a:t>
            </a:r>
            <a:r>
              <a:rPr lang="en-US" dirty="0"/>
              <a:t>: Individuals who are at least in their sixth year of employment with this firm, </a:t>
            </a:r>
          </a:p>
          <a:p>
            <a:r>
              <a:rPr lang="en-US" dirty="0"/>
              <a:t>are not treated now or previously, and remain employed with this firm in the following year.</a:t>
            </a:r>
            <a:endParaRPr lang="en-AU" dirty="0"/>
          </a:p>
        </p:txBody>
      </p:sp>
      <p:pic>
        <p:nvPicPr>
          <p:cNvPr id="19" name="Picture 18" descr="A chart of a number of workers&#10;&#10;Description automatically generated with medium confidence">
            <a:extLst>
              <a:ext uri="{FF2B5EF4-FFF2-40B4-BE49-F238E27FC236}">
                <a16:creationId xmlns:a16="http://schemas.microsoft.com/office/drawing/2014/main" id="{668623D4-DBA7-A344-242D-A2DE05BFE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50" y="2666569"/>
            <a:ext cx="3711166" cy="2966408"/>
          </a:xfrm>
          <a:prstGeom prst="rect">
            <a:avLst/>
          </a:prstGeom>
        </p:spPr>
      </p:pic>
      <p:pic>
        <p:nvPicPr>
          <p:cNvPr id="21" name="Picture 20" descr="A graph of a number of years&#10;&#10;Description automatically generated with medium confidence">
            <a:extLst>
              <a:ext uri="{FF2B5EF4-FFF2-40B4-BE49-F238E27FC236}">
                <a16:creationId xmlns:a16="http://schemas.microsoft.com/office/drawing/2014/main" id="{2771A8DA-5354-27C8-86DE-7529B10E7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37" y="2666569"/>
            <a:ext cx="3447130" cy="296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43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988F7A-D930-3A72-0682-52D5C44E5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745A96-1901-6841-AE7A-A81F80B9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Matching and assigned control units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AA87FE-D4D2-7511-5E4E-8926DFC9EF35}"/>
              </a:ext>
            </a:extLst>
          </p:cNvPr>
          <p:cNvSpPr txBox="1"/>
          <p:nvPr/>
        </p:nvSpPr>
        <p:spPr>
          <a:xfrm>
            <a:off x="291375" y="4323448"/>
            <a:ext cx="116092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 on industry partition - based on a distance measure using age, tenure, gender, and prior income two and three years earlier (not all, or an average of, prior incomes).</a:t>
            </a:r>
          </a:p>
          <a:p>
            <a:endParaRPr lang="en-US" dirty="0"/>
          </a:p>
          <a:p>
            <a:r>
              <a:rPr lang="en-US" dirty="0"/>
              <a:t>Literature uses greedy nearest </a:t>
            </a:r>
            <a:r>
              <a:rPr lang="en-US" dirty="0" err="1"/>
              <a:t>neighbourhood</a:t>
            </a:r>
            <a:r>
              <a:rPr lang="en-US" dirty="0"/>
              <a:t> matching (PSM). However, although the balance of </a:t>
            </a:r>
            <a:r>
              <a:rPr lang="en-US" i="1" dirty="0"/>
              <a:t>averages </a:t>
            </a:r>
            <a:r>
              <a:rPr lang="en-US" dirty="0"/>
              <a:t>is very good using this approach – the variance is very different. Income distribution for the two groups is very different as a result. We use </a:t>
            </a:r>
            <a:r>
              <a:rPr lang="en-US" b="1" dirty="0" err="1"/>
              <a:t>mahalanobis</a:t>
            </a:r>
            <a:r>
              <a:rPr lang="en-US" b="1" dirty="0"/>
              <a:t> distances </a:t>
            </a:r>
            <a:r>
              <a:rPr lang="en-US" dirty="0"/>
              <a:t>to account for this (alternatives: stratification PSM, CEM).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FC5275-8C36-00C1-8D75-BD62A7090B69}"/>
              </a:ext>
            </a:extLst>
          </p:cNvPr>
          <p:cNvSpPr txBox="1"/>
          <p:nvPr/>
        </p:nvSpPr>
        <p:spPr>
          <a:xfrm>
            <a:off x="6491555" y="1226685"/>
            <a:ext cx="53382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treatment and potential controls differ on </a:t>
            </a:r>
            <a:r>
              <a:rPr lang="en-US" dirty="0" err="1"/>
              <a:t>unobservables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Question of how we should control for lack of balance.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Abadie (2005)</a:t>
            </a:r>
            <a:r>
              <a:rPr lang="en-AU" dirty="0"/>
              <a:t> PSM to create a control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C’SA (2020) </a:t>
            </a:r>
            <a:r>
              <a:rPr lang="en-AU" dirty="0"/>
              <a:t>reweight potential controls to look similar to the treatment group (IPTW).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We instead select control units for comparison based on a distance matching approach.</a:t>
            </a:r>
          </a:p>
        </p:txBody>
      </p:sp>
      <p:pic>
        <p:nvPicPr>
          <p:cNvPr id="13" name="Picture 12" descr="A graph of a graph showing a number of groups&#10;&#10;Description automatically generated with medium confidence">
            <a:extLst>
              <a:ext uri="{FF2B5EF4-FFF2-40B4-BE49-F238E27FC236}">
                <a16:creationId xmlns:a16="http://schemas.microsoft.com/office/drawing/2014/main" id="{E6A14C0D-1985-CE25-90FA-DA34269AB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075" y="1035015"/>
            <a:ext cx="3891012" cy="31498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6B4FBF-0B70-667A-F818-3E6226E133A3}"/>
              </a:ext>
            </a:extLst>
          </p:cNvPr>
          <p:cNvSpPr txBox="1"/>
          <p:nvPr/>
        </p:nvSpPr>
        <p:spPr>
          <a:xfrm>
            <a:off x="6800419" y="3883062"/>
            <a:ext cx="435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33A7AB"/>
                </a:highlight>
                <a:hlinkClick r:id="rId4" action="ppaction://hlinksldjump"/>
              </a:rPr>
              <a:t>PSM and random matching results</a:t>
            </a:r>
            <a:endParaRPr lang="en-AU" dirty="0">
              <a:solidFill>
                <a:schemeClr val="bg1"/>
              </a:solidFill>
              <a:highlight>
                <a:srgbClr val="33A7AB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83810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988F7A-D930-3A72-0682-52D5C44E5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745A96-1901-6841-AE7A-A81F80B9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 and </a:t>
            </a:r>
            <a:r>
              <a:rPr lang="en-AU"/>
              <a:t>firm size</a:t>
            </a:r>
            <a:r>
              <a:rPr lang="en-AU" dirty="0"/>
              <a:t> information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84E21-BF89-892D-64D3-1C4C00EAC004}"/>
              </a:ext>
            </a:extLst>
          </p:cNvPr>
          <p:cNvSpPr txBox="1"/>
          <p:nvPr/>
        </p:nvSpPr>
        <p:spPr>
          <a:xfrm>
            <a:off x="362218" y="1134258"/>
            <a:ext cx="1171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Balance by industry is perfect </a:t>
            </a:r>
            <a:r>
              <a:rPr lang="en-US" i="1"/>
              <a:t>by definition</a:t>
            </a:r>
            <a:r>
              <a:rPr lang="en-US"/>
              <a:t>. But for age and firm size we need to compare treated and control groups.</a:t>
            </a:r>
            <a:endParaRPr lang="en-NZ"/>
          </a:p>
        </p:txBody>
      </p:sp>
      <p:pic>
        <p:nvPicPr>
          <p:cNvPr id="9" name="Picture 8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4B70BE1B-76ED-95F2-3C0B-973BA8D9C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82" y="1726362"/>
            <a:ext cx="5068623" cy="4551417"/>
          </a:xfrm>
          <a:prstGeom prst="rect">
            <a:avLst/>
          </a:prstGeom>
        </p:spPr>
      </p:pic>
      <p:pic>
        <p:nvPicPr>
          <p:cNvPr id="11" name="Picture 10" descr="A graph of a number of individuals&#10;&#10;Description automatically generated">
            <a:extLst>
              <a:ext uri="{FF2B5EF4-FFF2-40B4-BE49-F238E27FC236}">
                <a16:creationId xmlns:a16="http://schemas.microsoft.com/office/drawing/2014/main" id="{D586B8ED-5497-F30D-30BA-5471C1656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9" y="1726362"/>
            <a:ext cx="5635085" cy="434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40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402886-DAD5-EB87-9952-2FDFADFB2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3105272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3D8A70-50BD-472D-5505-A94FE03FFD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BFBF25-456A-9D02-98D8-C79C11FA9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Event study approach and </a:t>
            </a:r>
            <a:r>
              <a:rPr lang="en-AU" err="1"/>
              <a:t>gTTEs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CD5E4-08EC-4C0C-B85C-91F0BB013DEF}"/>
              </a:ext>
            </a:extLst>
          </p:cNvPr>
          <p:cNvSpPr txBox="1"/>
          <p:nvPr/>
        </p:nvSpPr>
        <p:spPr>
          <a:xfrm>
            <a:off x="370417" y="1280818"/>
            <a:ext cx="114351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those treated in a specific year (a cohort, or group) we can estimate their wage scar by comparing their </a:t>
            </a:r>
          </a:p>
          <a:p>
            <a:r>
              <a:rPr lang="en-US" dirty="0"/>
              <a:t>earnings profile to our selected control group. Taking the treated and selected control units in a given year (</a:t>
            </a:r>
            <a:r>
              <a:rPr lang="en-US" i="1" dirty="0"/>
              <a:t>g</a:t>
            </a:r>
            <a:r>
              <a:rPr lang="en-US" dirty="0"/>
              <a:t>) </a:t>
            </a:r>
          </a:p>
          <a:p>
            <a:r>
              <a:rPr lang="en-US" dirty="0"/>
              <a:t>we estimate the following dynamic event study model.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13AB23-C8B7-4194-0EEC-D3F4BD2F2204}"/>
                  </a:ext>
                </a:extLst>
              </p:cNvPr>
              <p:cNvSpPr txBox="1"/>
              <p:nvPr/>
            </p:nvSpPr>
            <p:spPr>
              <a:xfrm>
                <a:off x="2584826" y="2558988"/>
                <a:ext cx="6697967" cy="820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≠−3)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13AB23-C8B7-4194-0EEC-D3F4BD2F2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826" y="2558988"/>
                <a:ext cx="6697967" cy="820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D0828D4-01EC-9FAC-D4AC-B77632D30AC7}"/>
              </a:ext>
            </a:extLst>
          </p:cNvPr>
          <p:cNvSpPr txBox="1"/>
          <p:nvPr/>
        </p:nvSpPr>
        <p:spPr>
          <a:xfrm>
            <a:off x="472632" y="3664762"/>
            <a:ext cx="10898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an individual's wage income in a given year is a function of time varying observable characteristics, </a:t>
            </a:r>
            <a:br>
              <a:rPr lang="en-US" dirty="0"/>
            </a:br>
            <a:r>
              <a:rPr lang="en-US" dirty="0"/>
              <a:t>time invariant characteristics, calendar time effects, and an idiosyncratic error term. 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8E8740-7EC7-EAB1-0AB5-91FBC951B68C}"/>
              </a:ext>
            </a:extLst>
          </p:cNvPr>
          <p:cNvSpPr txBox="1"/>
          <p:nvPr/>
        </p:nvSpPr>
        <p:spPr>
          <a:xfrm>
            <a:off x="461990" y="5696007"/>
            <a:ext cx="9123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approach used in </a:t>
            </a:r>
            <a:r>
              <a:rPr lang="en-US" sz="1800" dirty="0"/>
              <a:t>Hoefer Marti et al (2023)</a:t>
            </a:r>
            <a:r>
              <a:rPr lang="en-US" dirty="0"/>
              <a:t> for 2009FY. However, we can now show how these results vary by year (between 2008FY and 2020FY).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C1B56D-9A70-7FFB-31C1-C6162449BA69}"/>
                  </a:ext>
                </a:extLst>
              </p:cNvPr>
              <p:cNvSpPr txBox="1"/>
              <p:nvPr/>
            </p:nvSpPr>
            <p:spPr>
              <a:xfrm>
                <a:off x="461990" y="4411872"/>
                <a:ext cx="785529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dirty="0"/>
                  <a:t> is our parameter of interest.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For </a:t>
                </a:r>
                <a:r>
                  <a:rPr lang="en-AU" i="1" dirty="0"/>
                  <a:t>k &lt; 0</a:t>
                </a:r>
                <a:r>
                  <a:rPr lang="en-AU" dirty="0"/>
                  <a:t> we will want to see coefficient values close to zero.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For </a:t>
                </a:r>
                <a:r>
                  <a:rPr lang="en-AU" i="1" dirty="0"/>
                  <a:t>k &gt;= 0</a:t>
                </a:r>
                <a:r>
                  <a:rPr lang="en-AU" dirty="0"/>
                  <a:t> we have as estimate of the wage scar </a:t>
                </a:r>
                <a:r>
                  <a:rPr lang="en-AU" i="1" dirty="0"/>
                  <a:t>k</a:t>
                </a:r>
                <a:r>
                  <a:rPr lang="en-AU" dirty="0"/>
                  <a:t> periods in the future.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C1B56D-9A70-7FFB-31C1-C6162449B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90" y="4411872"/>
                <a:ext cx="7855292" cy="923330"/>
              </a:xfrm>
              <a:prstGeom prst="rect">
                <a:avLst/>
              </a:prstGeom>
              <a:blipFill>
                <a:blip r:embed="rId3"/>
                <a:stretch>
                  <a:fillRect l="-543" t="-3974" r="-776" b="-993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895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3D8A70-50BD-472D-5505-A94FE03FFD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BFBF25-456A-9D02-98D8-C79C11FA9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Stacked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133D9-C059-39C8-5B2B-D103013368CE}"/>
              </a:ext>
            </a:extLst>
          </p:cNvPr>
          <p:cNvSpPr txBox="1"/>
          <p:nvPr/>
        </p:nvSpPr>
        <p:spPr>
          <a:xfrm>
            <a:off x="370417" y="1827890"/>
            <a:ext cx="1090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estimate the model in one step via pooled OLS on the “stacked” dataset of treated and control units.</a:t>
            </a:r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10F49B-A327-120E-4857-CDA2B5F4D85E}"/>
                  </a:ext>
                </a:extLst>
              </p:cNvPr>
              <p:cNvSpPr txBox="1"/>
              <p:nvPr/>
            </p:nvSpPr>
            <p:spPr>
              <a:xfrm>
                <a:off x="2308204" y="2220020"/>
                <a:ext cx="7670096" cy="820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𝑖𝑡𝑔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≠−3)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sup>
                        <m:e>
                          <m:sSub>
                            <m:sSubPr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𝑖𝑔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𝑖𝑡𝑔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10F49B-A327-120E-4857-CDA2B5F4D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204" y="2220020"/>
                <a:ext cx="7670096" cy="820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0C18A2-4F56-2D25-7B0E-CD960312E736}"/>
                  </a:ext>
                </a:extLst>
              </p:cNvPr>
              <p:cNvSpPr txBox="1"/>
              <p:nvPr/>
            </p:nvSpPr>
            <p:spPr>
              <a:xfrm>
                <a:off x="313526" y="3237310"/>
                <a:ext cx="11414920" cy="1376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Where </a:t>
                </a:r>
                <a:r>
                  <a:rPr lang="en-US" sz="1600" i="1" dirty="0"/>
                  <a:t>Y</a:t>
                </a:r>
                <a:r>
                  <a:rPr lang="en-US" sz="1600" dirty="0"/>
                  <a:t> is the outcome of interest (usually the level of real wage earnings), </a:t>
                </a:r>
                <a:r>
                  <a:rPr lang="en-US" sz="1600" i="1" dirty="0" err="1"/>
                  <a:t>i</a:t>
                </a:r>
                <a:r>
                  <a:rPr lang="en-US" sz="1600" i="1" dirty="0"/>
                  <a:t> </a:t>
                </a:r>
                <a:r>
                  <a:rPr lang="en-US" sz="1600" dirty="0"/>
                  <a:t>denotes an individual worker, </a:t>
                </a:r>
              </a:p>
              <a:p>
                <a:r>
                  <a:rPr lang="en-US" sz="1600" i="1" dirty="0"/>
                  <a:t>t</a:t>
                </a:r>
                <a:r>
                  <a:rPr lang="en-US" sz="1600" dirty="0"/>
                  <a:t> reflects a financial year, and </a:t>
                </a:r>
                <a:r>
                  <a:rPr lang="en-US" sz="1600" i="1" dirty="0"/>
                  <a:t>g</a:t>
                </a:r>
                <a:r>
                  <a:rPr lang="en-US" sz="1600" dirty="0"/>
                  <a:t> is the assigned group-year when treatment occurs. </a:t>
                </a:r>
              </a:p>
              <a:p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is an indicator variable that takes a value of 1 when </a:t>
                </a:r>
                <a:r>
                  <a:rPr lang="en-US" sz="1600" i="1" dirty="0"/>
                  <a:t>k</a:t>
                </a:r>
                <a:r>
                  <a:rPr lang="en-US" sz="1600" dirty="0"/>
                  <a:t> period away from the treatment date and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𝑖𝑔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is a dummy </a:t>
                </a:r>
                <a:br>
                  <a:rPr lang="en-US" sz="1600" dirty="0"/>
                </a:br>
                <a:r>
                  <a:rPr lang="en-US" sz="1600" dirty="0"/>
                  <a:t>reflecting treatment.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sz="1600" dirty="0"/>
                  <a:t> are our parameters of interest.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0C18A2-4F56-2D25-7B0E-CD960312E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26" y="3237310"/>
                <a:ext cx="11414920" cy="1376787"/>
              </a:xfrm>
              <a:prstGeom prst="rect">
                <a:avLst/>
              </a:prstGeom>
              <a:blipFill>
                <a:blip r:embed="rId4"/>
                <a:stretch>
                  <a:fillRect l="-267" t="-1327" b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0D0DDE8-28A9-705D-BE0D-CE11DB937887}"/>
              </a:ext>
            </a:extLst>
          </p:cNvPr>
          <p:cNvSpPr txBox="1"/>
          <p:nvPr/>
        </p:nvSpPr>
        <p:spPr>
          <a:xfrm>
            <a:off x="302766" y="5280612"/>
            <a:ext cx="11355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 ensure all years are contributing to the full set of estimates (all treated units have the same overall exposure), this reflects </a:t>
            </a:r>
            <a:r>
              <a:rPr lang="en-US" sz="1600" b="1" dirty="0"/>
              <a:t>estimated scaring between 2008 and 2016</a:t>
            </a:r>
            <a:r>
              <a:rPr lang="en-US" sz="1600" dirty="0"/>
              <a:t>.</a:t>
            </a:r>
            <a:endParaRPr lang="en-AU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9ABA49-FA1D-5B59-805F-E4B0FAA037C6}"/>
              </a:ext>
            </a:extLst>
          </p:cNvPr>
          <p:cNvSpPr txBox="1"/>
          <p:nvPr/>
        </p:nvSpPr>
        <p:spPr>
          <a:xfrm>
            <a:off x="370417" y="1071256"/>
            <a:ext cx="117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Each </a:t>
            </a:r>
            <a:r>
              <a:rPr lang="en-US" err="1"/>
              <a:t>gTTE</a:t>
            </a:r>
            <a:r>
              <a:rPr lang="en-US"/>
              <a:t> is a sub-experiment. Denoting these as specific groups, we want to estimate a model that reveals the </a:t>
            </a:r>
          </a:p>
          <a:p>
            <a:r>
              <a:rPr lang="en-US"/>
              <a:t>ATT from these sub-experiments. </a:t>
            </a:r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6C5C8B-27B2-D250-4A56-108C8A82A945}"/>
              </a:ext>
            </a:extLst>
          </p:cNvPr>
          <p:cNvSpPr txBox="1"/>
          <p:nvPr/>
        </p:nvSpPr>
        <p:spPr>
          <a:xfrm>
            <a:off x="302766" y="5954613"/>
            <a:ext cx="9675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Flaw</a:t>
            </a:r>
            <a:r>
              <a:rPr lang="en-US" sz="1600" dirty="0"/>
              <a:t>: Implied weighting of sub-experiments still based on OLS weights, may be inappropriate. </a:t>
            </a:r>
          </a:p>
          <a:p>
            <a:r>
              <a:rPr lang="en-US" sz="1600" dirty="0"/>
              <a:t>But results are comparable when we aggregate the </a:t>
            </a:r>
            <a:r>
              <a:rPr lang="en-US" sz="1600" dirty="0" err="1"/>
              <a:t>gTTEs</a:t>
            </a:r>
            <a:r>
              <a:rPr lang="en-US" sz="1600" dirty="0"/>
              <a:t> based on cohort size (Sun and Abraham 2021).</a:t>
            </a:r>
            <a:endParaRPr lang="en-A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A84588-A3A1-EA8C-1CB2-39B66B9C5196}"/>
              </a:ext>
            </a:extLst>
          </p:cNvPr>
          <p:cNvSpPr txBox="1"/>
          <p:nvPr/>
        </p:nvSpPr>
        <p:spPr>
          <a:xfrm>
            <a:off x="302766" y="4744993"/>
            <a:ext cx="10399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Individual and time fixed effects (interacted by group). Controls are age squared and age interacted with gender.</a:t>
            </a:r>
            <a:endParaRPr lang="en-A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69E09-6D3D-E7AE-83A4-2ADD7097C681}"/>
              </a:ext>
            </a:extLst>
          </p:cNvPr>
          <p:cNvSpPr txBox="1"/>
          <p:nvPr/>
        </p:nvSpPr>
        <p:spPr>
          <a:xfrm>
            <a:off x="5822037" y="4289950"/>
            <a:ext cx="282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33A7AB"/>
                </a:highlight>
                <a:hlinkClick r:id="rId5" action="ppaction://hlinksldjump"/>
              </a:rPr>
              <a:t>Identifying assumptions</a:t>
            </a:r>
            <a:endParaRPr lang="en-AU" dirty="0">
              <a:solidFill>
                <a:schemeClr val="bg1"/>
              </a:solidFill>
              <a:highlight>
                <a:srgbClr val="33A7AB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8179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402886-DAD5-EB87-9952-2FDFADFB2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35854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5221B3-EE1E-6C30-17AF-F40703ACDB2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7546547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5221B3-EE1E-6C30-17AF-F40703ACDB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7EA5EA0-78C1-E20D-4589-C41A0C5700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/>
              <a:t>Outline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F7A8E4-C0EF-AA82-E31D-1486188E1FB0}"/>
              </a:ext>
            </a:extLst>
          </p:cNvPr>
          <p:cNvSpPr txBox="1"/>
          <p:nvPr/>
        </p:nvSpPr>
        <p:spPr>
          <a:xfrm flipH="1">
            <a:off x="929297" y="1136910"/>
            <a:ext cx="956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Goal</a:t>
            </a:r>
            <a:r>
              <a:rPr lang="en-US"/>
              <a:t>: Provide estimates of the </a:t>
            </a:r>
            <a:r>
              <a:rPr lang="en-US" i="1"/>
              <a:t>dynamic wage loss </a:t>
            </a:r>
            <a:r>
              <a:rPr lang="en-US"/>
              <a:t>associated with job loss (wage scarring).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0B44CF-CA56-BF6A-6FBC-8D7FF67FB57E}"/>
              </a:ext>
            </a:extLst>
          </p:cNvPr>
          <p:cNvSpPr txBox="1"/>
          <p:nvPr/>
        </p:nvSpPr>
        <p:spPr>
          <a:xfrm flipH="1">
            <a:off x="937859" y="2578730"/>
            <a:ext cx="855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Approach</a:t>
            </a:r>
            <a:r>
              <a:rPr lang="en-US" dirty="0"/>
              <a:t>: Use an event study approach comparing long-tenure workers who leave their job in a </a:t>
            </a:r>
            <a:r>
              <a:rPr lang="en-US" i="1" dirty="0"/>
              <a:t>mass layoff</a:t>
            </a:r>
            <a:r>
              <a:rPr lang="en-US" dirty="0"/>
              <a:t>  to those who remain in with their firm.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57C8F-F83F-439B-F84A-CC78377199A8}"/>
              </a:ext>
            </a:extLst>
          </p:cNvPr>
          <p:cNvSpPr txBox="1"/>
          <p:nvPr/>
        </p:nvSpPr>
        <p:spPr>
          <a:xfrm flipH="1">
            <a:off x="937859" y="3302417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Findings</a:t>
            </a:r>
            <a:r>
              <a:rPr lang="en-US" dirty="0"/>
              <a:t>: Average initial scar of 17%, wage scar persists (8% after 5 years).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DA92A-FA37-36DC-FB99-C6096E755BA3}"/>
              </a:ext>
            </a:extLst>
          </p:cNvPr>
          <p:cNvSpPr txBox="1"/>
          <p:nvPr/>
        </p:nvSpPr>
        <p:spPr>
          <a:xfrm flipH="1">
            <a:off x="1235809" y="3886887"/>
            <a:ext cx="8553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Industry effects</a:t>
            </a:r>
            <a:r>
              <a:rPr lang="en-US" sz="1600" dirty="0"/>
              <a:t>:  Larger scarring in primary industries.</a:t>
            </a:r>
            <a:endParaRPr lang="en-A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19F5CC-3544-5264-D178-C02EDCF5E56B}"/>
              </a:ext>
            </a:extLst>
          </p:cNvPr>
          <p:cNvSpPr txBox="1"/>
          <p:nvPr/>
        </p:nvSpPr>
        <p:spPr>
          <a:xfrm flipH="1">
            <a:off x="1235809" y="4405927"/>
            <a:ext cx="9720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Scar by prior earnings</a:t>
            </a:r>
            <a:r>
              <a:rPr lang="en-US" sz="1600" dirty="0"/>
              <a:t>:  Highest and lowest income groups experience proportionally larger scars.</a:t>
            </a:r>
            <a:endParaRPr lang="en-AU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5C43B4-E7C7-E1BD-35FF-E32B294BB636}"/>
              </a:ext>
            </a:extLst>
          </p:cNvPr>
          <p:cNvSpPr txBox="1"/>
          <p:nvPr/>
        </p:nvSpPr>
        <p:spPr>
          <a:xfrm flipH="1">
            <a:off x="929297" y="1601266"/>
            <a:ext cx="10900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Motivation</a:t>
            </a:r>
            <a:r>
              <a:rPr lang="en-US" dirty="0"/>
              <a:t>: Understanding the spillover on future earnings from job loss, and how it varies over the cycle, is important to policy makers – and helps us understand more about the cost of job loss of those displaced.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418860-5A05-C339-24CA-14027C8FD104}"/>
              </a:ext>
            </a:extLst>
          </p:cNvPr>
          <p:cNvSpPr txBox="1"/>
          <p:nvPr/>
        </p:nvSpPr>
        <p:spPr>
          <a:xfrm flipH="1">
            <a:off x="1235809" y="4934456"/>
            <a:ext cx="8553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Age</a:t>
            </a:r>
            <a:r>
              <a:rPr lang="en-US" sz="1600" dirty="0"/>
              <a:t>:  Wage scarring is similar by age group.</a:t>
            </a:r>
            <a:endParaRPr lang="en-AU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951F9C-7DB6-68E6-345A-67821AA5F07B}"/>
              </a:ext>
            </a:extLst>
          </p:cNvPr>
          <p:cNvSpPr txBox="1"/>
          <p:nvPr/>
        </p:nvSpPr>
        <p:spPr>
          <a:xfrm flipH="1">
            <a:off x="463115" y="5473134"/>
            <a:ext cx="1002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Next steps </a:t>
            </a:r>
            <a:r>
              <a:rPr lang="en-US" dirty="0"/>
              <a:t>– extending outcomes and understanding mechanisms (decomposing wage scars)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62047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DE083-FFA8-4589-595C-6EB6130AB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335573-4A5E-312C-F46E-2C79F666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Group-time treatment effects – wage scars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8FBAF-167A-2923-B8B7-6B34C22D693E}"/>
              </a:ext>
            </a:extLst>
          </p:cNvPr>
          <p:cNvSpPr txBox="1"/>
          <p:nvPr/>
        </p:nvSpPr>
        <p:spPr>
          <a:xfrm>
            <a:off x="501997" y="6031674"/>
            <a:ext cx="212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33A7AB"/>
                </a:highlight>
                <a:hlinkClick r:id="rId2" action="ppaction://hlinksldjump"/>
              </a:rPr>
              <a:t>Dollar terms</a:t>
            </a:r>
            <a:endParaRPr lang="en-AU" dirty="0">
              <a:solidFill>
                <a:schemeClr val="bg1"/>
              </a:solidFill>
              <a:highlight>
                <a:srgbClr val="33A7AB"/>
              </a:highlight>
            </a:endParaRPr>
          </a:p>
        </p:txBody>
      </p:sp>
      <p:pic>
        <p:nvPicPr>
          <p:cNvPr id="8" name="Picture 7" descr="A graph of a group of patients&#10;&#10;Description automatically generated with medium confidence">
            <a:extLst>
              <a:ext uri="{FF2B5EF4-FFF2-40B4-BE49-F238E27FC236}">
                <a16:creationId xmlns:a16="http://schemas.microsoft.com/office/drawing/2014/main" id="{9C64F143-67BE-160D-44E5-6C01ED5CC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74" y="1280818"/>
            <a:ext cx="6153150" cy="4591050"/>
          </a:xfrm>
          <a:prstGeom prst="rect">
            <a:avLst/>
          </a:prstGeom>
        </p:spPr>
      </p:pic>
      <p:pic>
        <p:nvPicPr>
          <p:cNvPr id="10" name="Picture 9" descr="A graph of a group of patients&#10;&#10;Description automatically generated with medium confidence">
            <a:extLst>
              <a:ext uri="{FF2B5EF4-FFF2-40B4-BE49-F238E27FC236}">
                <a16:creationId xmlns:a16="http://schemas.microsoft.com/office/drawing/2014/main" id="{D1FC403C-D8B4-11A6-7445-B62A48C26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74" y="1280818"/>
            <a:ext cx="6153149" cy="45910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9EEE4F-D24E-C549-E612-A1332B9479F2}"/>
              </a:ext>
            </a:extLst>
          </p:cNvPr>
          <p:cNvSpPr txBox="1"/>
          <p:nvPr/>
        </p:nvSpPr>
        <p:spPr>
          <a:xfrm>
            <a:off x="2741763" y="6031674"/>
            <a:ext cx="212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33A7AB"/>
                </a:highlight>
                <a:hlinkClick r:id="rId5" action="ppaction://hlinksldjump"/>
              </a:rPr>
              <a:t>Random matching</a:t>
            </a:r>
            <a:endParaRPr lang="en-AU" dirty="0">
              <a:solidFill>
                <a:schemeClr val="bg1"/>
              </a:solidFill>
              <a:highlight>
                <a:srgbClr val="33A7AB"/>
              </a:highlight>
            </a:endParaRPr>
          </a:p>
        </p:txBody>
      </p:sp>
      <p:pic>
        <p:nvPicPr>
          <p:cNvPr id="15" name="Picture 14" descr="A graph of a patient's health&#10;&#10;Description automatically generated with medium confidence">
            <a:extLst>
              <a:ext uri="{FF2B5EF4-FFF2-40B4-BE49-F238E27FC236}">
                <a16:creationId xmlns:a16="http://schemas.microsoft.com/office/drawing/2014/main" id="{23801B57-F185-7FB9-2579-39B0FF46C8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575" y="1280817"/>
            <a:ext cx="6153150" cy="4591050"/>
          </a:xfrm>
          <a:prstGeom prst="rect">
            <a:avLst/>
          </a:prstGeom>
        </p:spPr>
      </p:pic>
      <p:pic>
        <p:nvPicPr>
          <p:cNvPr id="17" name="Picture 16" descr="A graph of a patient's health&#10;&#10;Description automatically generated">
            <a:extLst>
              <a:ext uri="{FF2B5EF4-FFF2-40B4-BE49-F238E27FC236}">
                <a16:creationId xmlns:a16="http://schemas.microsoft.com/office/drawing/2014/main" id="{D54DAD86-BCA4-B278-B4A1-F553E42909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604" y="1071267"/>
            <a:ext cx="6201320" cy="48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0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DE083-FFA8-4589-595C-6EB6130AB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335573-4A5E-312C-F46E-2C79F666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Stacked estimator – wage scars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54D785-9A7C-B588-B164-90511AEE430F}"/>
              </a:ext>
            </a:extLst>
          </p:cNvPr>
          <p:cNvSpPr txBox="1"/>
          <p:nvPr/>
        </p:nvSpPr>
        <p:spPr>
          <a:xfrm>
            <a:off x="452063" y="603167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Sensitivity</a:t>
            </a:r>
            <a:endParaRPr lang="en-AU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CC8FD-D582-95EB-22A9-211D9258D189}"/>
              </a:ext>
            </a:extLst>
          </p:cNvPr>
          <p:cNvSpPr txBox="1"/>
          <p:nvPr/>
        </p:nvSpPr>
        <p:spPr>
          <a:xfrm>
            <a:off x="2078514" y="6022144"/>
            <a:ext cx="92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33A7AB"/>
                </a:highlight>
                <a:hlinkClick r:id="rId2" action="ppaction://hlinksldjump"/>
              </a:rPr>
              <a:t>Tenure</a:t>
            </a:r>
            <a:endParaRPr lang="en-AU" dirty="0">
              <a:solidFill>
                <a:schemeClr val="bg1"/>
              </a:solidFill>
              <a:highlight>
                <a:srgbClr val="33A7AB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A6876-CE00-BC02-1D86-0509A551CA95}"/>
              </a:ext>
            </a:extLst>
          </p:cNvPr>
          <p:cNvSpPr txBox="1"/>
          <p:nvPr/>
        </p:nvSpPr>
        <p:spPr>
          <a:xfrm>
            <a:off x="3215868" y="6032418"/>
            <a:ext cx="1820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33A7AB"/>
                </a:highlight>
                <a:hlinkClick r:id="rId3" action="ppaction://hlinksldjump"/>
              </a:rPr>
              <a:t>Prior earnings</a:t>
            </a:r>
            <a:endParaRPr lang="en-AU" dirty="0">
              <a:solidFill>
                <a:schemeClr val="bg1"/>
              </a:solidFill>
              <a:highlight>
                <a:srgbClr val="33A7AB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0BAAC2-0076-968C-6053-B991F4B7858D}"/>
              </a:ext>
            </a:extLst>
          </p:cNvPr>
          <p:cNvSpPr txBox="1"/>
          <p:nvPr/>
        </p:nvSpPr>
        <p:spPr>
          <a:xfrm>
            <a:off x="5334628" y="5954613"/>
            <a:ext cx="2247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33A7AB"/>
                </a:highlight>
                <a:hlinkClick r:id="rId4" action="ppaction://hlinksldjump"/>
              </a:rPr>
              <a:t>PSM/Random matching</a:t>
            </a:r>
            <a:endParaRPr lang="en-AU" dirty="0">
              <a:solidFill>
                <a:schemeClr val="bg1"/>
              </a:solidFill>
              <a:highlight>
                <a:srgbClr val="33A7AB"/>
              </a:highlight>
            </a:endParaRPr>
          </a:p>
        </p:txBody>
      </p:sp>
      <p:pic>
        <p:nvPicPr>
          <p:cNvPr id="13" name="Picture 1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4BBD010-96AE-CAEB-9AA1-7C8177797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7" y="1280818"/>
            <a:ext cx="6297871" cy="4445556"/>
          </a:xfrm>
          <a:prstGeom prst="rect">
            <a:avLst/>
          </a:prstGeom>
        </p:spPr>
      </p:pic>
      <p:pic>
        <p:nvPicPr>
          <p:cNvPr id="15" name="Picture 14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C65DAACF-A4FA-94D1-21A0-AB0E94D361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474" y="1280818"/>
            <a:ext cx="5766725" cy="444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39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DE083-FFA8-4589-595C-6EB6130AB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335573-4A5E-312C-F46E-2C79F666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Employment probabilities</a:t>
            </a:r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A05689-D41C-AD09-58E3-4383436FC254}"/>
              </a:ext>
            </a:extLst>
          </p:cNvPr>
          <p:cNvSpPr txBox="1"/>
          <p:nvPr/>
        </p:nvSpPr>
        <p:spPr>
          <a:xfrm>
            <a:off x="370417" y="1036515"/>
            <a:ext cx="11524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Want to understand the role of </a:t>
            </a:r>
            <a:r>
              <a:rPr lang="en-US" i="1"/>
              <a:t>higher non-employment probabilities</a:t>
            </a:r>
            <a:r>
              <a:rPr lang="en-US"/>
              <a:t> for the treated group. Repeat same event </a:t>
            </a:r>
          </a:p>
          <a:p>
            <a:r>
              <a:rPr lang="en-US"/>
              <a:t>study specification with employment status dummy as the outcome variable.</a:t>
            </a:r>
            <a:endParaRPr lang="en-AU"/>
          </a:p>
        </p:txBody>
      </p:sp>
      <p:pic>
        <p:nvPicPr>
          <p:cNvPr id="5" name="Picture 4" descr="A graph of a graph with numbers and a line&#10;&#10;Description automatically generated">
            <a:extLst>
              <a:ext uri="{FF2B5EF4-FFF2-40B4-BE49-F238E27FC236}">
                <a16:creationId xmlns:a16="http://schemas.microsoft.com/office/drawing/2014/main" id="{E00F6287-0F2C-03B1-C301-1DCAE7637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2029629"/>
            <a:ext cx="61531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79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DE083-FFA8-4589-595C-6EB6130AB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335573-4A5E-312C-F46E-2C79F666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Heterogeneity – Industry results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7A19EC-0E23-282C-A9EC-D5CFDDA0BFD3}"/>
              </a:ext>
            </a:extLst>
          </p:cNvPr>
          <p:cNvSpPr txBox="1"/>
          <p:nvPr/>
        </p:nvSpPr>
        <p:spPr>
          <a:xfrm>
            <a:off x="462337" y="1280818"/>
            <a:ext cx="554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this stage we only have high level industry results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7999D4-FCB0-75EB-D030-9442A26F4C87}"/>
              </a:ext>
            </a:extLst>
          </p:cNvPr>
          <p:cNvSpPr txBox="1"/>
          <p:nvPr/>
        </p:nvSpPr>
        <p:spPr>
          <a:xfrm>
            <a:off x="462337" y="5538727"/>
            <a:ext cx="10714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 industries (agriculture, mining) have a larger scars (as in Dwyer et al (2023) and IFS (2023)). </a:t>
            </a:r>
          </a:p>
          <a:p>
            <a:r>
              <a:rPr lang="en-US" dirty="0"/>
              <a:t>However, the trajectory by broad industry is similar.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DB26EC-54E0-B114-695D-6BC23BB03C75}"/>
              </a:ext>
            </a:extLst>
          </p:cNvPr>
          <p:cNvSpPr txBox="1"/>
          <p:nvPr/>
        </p:nvSpPr>
        <p:spPr>
          <a:xfrm>
            <a:off x="9370073" y="3244334"/>
            <a:ext cx="259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highlight>
                  <a:srgbClr val="33A7AB"/>
                </a:highlight>
                <a:hlinkClick r:id="rId2" action="ppaction://hlinksldjump"/>
              </a:rPr>
              <a:t>Industry summary stats</a:t>
            </a:r>
            <a:endParaRPr lang="en-AU" dirty="0">
              <a:solidFill>
                <a:schemeClr val="bg1"/>
              </a:solidFill>
              <a:highlight>
                <a:srgbClr val="33A7AB"/>
              </a:highlight>
            </a:endParaRPr>
          </a:p>
        </p:txBody>
      </p:sp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C14F99C-7DBB-3674-47DD-4981E472A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15" y="1855846"/>
            <a:ext cx="4288788" cy="3515639"/>
          </a:xfrm>
          <a:prstGeom prst="rect">
            <a:avLst/>
          </a:prstGeom>
        </p:spPr>
      </p:pic>
      <p:pic>
        <p:nvPicPr>
          <p:cNvPr id="16" name="Picture 1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9D601075-35A1-9FBC-8C90-52DDCE5CC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1855845"/>
            <a:ext cx="4398289" cy="35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68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DE083-FFA8-4589-595C-6EB6130AB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335573-4A5E-312C-F46E-2C79F666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Heterogeneity – Industry mobility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7999D4-FCB0-75EB-D030-9442A26F4C87}"/>
              </a:ext>
            </a:extLst>
          </p:cNvPr>
          <p:cNvSpPr txBox="1"/>
          <p:nvPr/>
        </p:nvSpPr>
        <p:spPr>
          <a:xfrm>
            <a:off x="370417" y="5152695"/>
            <a:ext cx="101622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Employment shares similar across industry groups (except primary which is much lower).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Long-tenure assumptions limit treated number from sales, expand numbers from public service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/>
              <a:t>Larger scaring occurs in sectors where more individuals transition to another sector.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10A859-EA82-C69E-8A33-45B4252D5F16}"/>
              </a:ext>
            </a:extLst>
          </p:cNvPr>
          <p:cNvSpPr txBox="1"/>
          <p:nvPr/>
        </p:nvSpPr>
        <p:spPr>
          <a:xfrm>
            <a:off x="1615165" y="1197592"/>
            <a:ext cx="8802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Y-axis reflects industry prior to mass layoff, </a:t>
            </a:r>
            <a:r>
              <a:rPr lang="en-US" i="1" dirty="0" err="1"/>
              <a:t>colour</a:t>
            </a:r>
            <a:r>
              <a:rPr lang="en-US" i="1" dirty="0"/>
              <a:t> represents transition 5 years later.</a:t>
            </a:r>
            <a:endParaRPr lang="en-AU" i="1" dirty="0"/>
          </a:p>
        </p:txBody>
      </p:sp>
      <p:pic>
        <p:nvPicPr>
          <p:cNvPr id="8" name="Picture 7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7371E449-1F9A-3FAD-F46E-F34D9CAA5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05" y="1723184"/>
            <a:ext cx="5413067" cy="3115434"/>
          </a:xfrm>
          <a:prstGeom prst="rect">
            <a:avLst/>
          </a:prstGeom>
        </p:spPr>
      </p:pic>
      <p:pic>
        <p:nvPicPr>
          <p:cNvPr id="12" name="Picture 11" descr="A graph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4D0D8DB2-7FAE-9105-6F7F-EC6952F41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072" y="1754694"/>
            <a:ext cx="5017943" cy="2924125"/>
          </a:xfrm>
          <a:prstGeom prst="rect">
            <a:avLst/>
          </a:prstGeom>
        </p:spPr>
      </p:pic>
      <p:pic>
        <p:nvPicPr>
          <p:cNvPr id="15" name="Picture 14" descr="A graph of blue squares&#10;&#10;Description automatically generated">
            <a:extLst>
              <a:ext uri="{FF2B5EF4-FFF2-40B4-BE49-F238E27FC236}">
                <a16:creationId xmlns:a16="http://schemas.microsoft.com/office/drawing/2014/main" id="{258195B1-CF4B-2D31-E9C8-FA40F7A8A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36" y="1594895"/>
            <a:ext cx="4646311" cy="358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5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DE083-FFA8-4589-595C-6EB6130AB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335573-4A5E-312C-F46E-2C79F666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Heterogeneity – Income bins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AF4A42-7A3E-F146-6FC3-AE93551C730F}"/>
              </a:ext>
            </a:extLst>
          </p:cNvPr>
          <p:cNvSpPr txBox="1"/>
          <p:nvPr/>
        </p:nvSpPr>
        <p:spPr>
          <a:xfrm>
            <a:off x="8159716" y="5147261"/>
            <a:ext cx="381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33A7AB"/>
                </a:highlight>
                <a:hlinkClick r:id="rId2" action="ppaction://hlinksldjump"/>
              </a:rPr>
              <a:t>Incomes by quantile summary stats</a:t>
            </a:r>
            <a:endParaRPr lang="en-AU" dirty="0">
              <a:solidFill>
                <a:schemeClr val="bg1"/>
              </a:solidFill>
              <a:highlight>
                <a:srgbClr val="33A7AB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D4778-A9CC-0EBB-EC9A-6B1500731859}"/>
              </a:ext>
            </a:extLst>
          </p:cNvPr>
          <p:cNvSpPr txBox="1"/>
          <p:nvPr/>
        </p:nvSpPr>
        <p:spPr>
          <a:xfrm>
            <a:off x="413671" y="5147261"/>
            <a:ext cx="761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and bottom quantile experiences the largest proportional scarring.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2B2A33-9116-3BB8-81E6-FAC3713EA8C5}"/>
              </a:ext>
            </a:extLst>
          </p:cNvPr>
          <p:cNvSpPr txBox="1"/>
          <p:nvPr/>
        </p:nvSpPr>
        <p:spPr>
          <a:xfrm>
            <a:off x="413671" y="5855578"/>
            <a:ext cx="842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Differs from US results of similar distributional scarring (Rose &amp; </a:t>
            </a:r>
            <a:r>
              <a:rPr lang="en-NZ" dirty="0"/>
              <a:t>Shem-Tov 2023).</a:t>
            </a:r>
            <a:endParaRPr lang="en-AU" dirty="0"/>
          </a:p>
        </p:txBody>
      </p:sp>
      <p:pic>
        <p:nvPicPr>
          <p:cNvPr id="12" name="Picture 11" descr="A graph of a graph showing the amount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D7032F44-020E-9642-AB06-62689914D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6" y="1137682"/>
            <a:ext cx="5695313" cy="3773365"/>
          </a:xfrm>
          <a:prstGeom prst="rect">
            <a:avLst/>
          </a:prstGeom>
        </p:spPr>
      </p:pic>
      <p:pic>
        <p:nvPicPr>
          <p:cNvPr id="16" name="Picture 15" descr="A graph of a graph showing the amount of a scar that has been stacked&#10;&#10;Description automatically generated with medium confidence">
            <a:extLst>
              <a:ext uri="{FF2B5EF4-FFF2-40B4-BE49-F238E27FC236}">
                <a16:creationId xmlns:a16="http://schemas.microsoft.com/office/drawing/2014/main" id="{11ABF242-1F1C-E09C-92A8-06920F074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440" y="1133817"/>
            <a:ext cx="5695313" cy="386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17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DE083-FFA8-4589-595C-6EB6130AB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335573-4A5E-312C-F46E-2C79F666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Heterogeneity – Age bins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364C4-0015-B781-D150-2EE678F6E6D4}"/>
              </a:ext>
            </a:extLst>
          </p:cNvPr>
          <p:cNvSpPr txBox="1"/>
          <p:nvPr/>
        </p:nvSpPr>
        <p:spPr>
          <a:xfrm>
            <a:off x="413671" y="4942805"/>
            <a:ext cx="9674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Wage scarring (in levels) very similar by age bin. Proportionally larger for younger individuals.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1AA1AB-3B0B-45D0-893B-5EB32309C0F7}"/>
              </a:ext>
            </a:extLst>
          </p:cNvPr>
          <p:cNvSpPr txBox="1"/>
          <p:nvPr/>
        </p:nvSpPr>
        <p:spPr>
          <a:xfrm>
            <a:off x="413672" y="5516593"/>
            <a:ext cx="9973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Unreleased work by Treasury/RBA suggested persistent scarring was only an issue for those </a:t>
            </a:r>
          </a:p>
          <a:p>
            <a:r>
              <a:rPr lang="en-US" dirty="0"/>
              <a:t>excluded from our analysis (55+). Early retirement shows up in “10-year scars” based on subset of years.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B5F7FE-E8A4-DF75-7BBC-E3CE534921ED}"/>
              </a:ext>
            </a:extLst>
          </p:cNvPr>
          <p:cNvSpPr txBox="1"/>
          <p:nvPr/>
        </p:nvSpPr>
        <p:spPr>
          <a:xfrm>
            <a:off x="7572083" y="6255257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highlight>
                  <a:srgbClr val="33A7AB"/>
                </a:highlight>
                <a:hlinkClick r:id="rId2" action="ppaction://hlinksldjump"/>
              </a:rPr>
              <a:t>Age summary stats</a:t>
            </a:r>
            <a:endParaRPr lang="en-AU" dirty="0">
              <a:solidFill>
                <a:schemeClr val="bg1"/>
              </a:solidFill>
              <a:highlight>
                <a:srgbClr val="33A7AB"/>
              </a:highlight>
            </a:endParaRPr>
          </a:p>
        </p:txBody>
      </p:sp>
      <p:pic>
        <p:nvPicPr>
          <p:cNvPr id="10" name="Picture 9" descr="A graph of age group wage scars&#10;&#10;Description automatically generated">
            <a:extLst>
              <a:ext uri="{FF2B5EF4-FFF2-40B4-BE49-F238E27FC236}">
                <a16:creationId xmlns:a16="http://schemas.microsoft.com/office/drawing/2014/main" id="{D179A286-F72C-891A-7E82-367FB10C0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5" y="1156299"/>
            <a:ext cx="5560848" cy="3684277"/>
          </a:xfrm>
          <a:prstGeom prst="rect">
            <a:avLst/>
          </a:prstGeom>
        </p:spPr>
      </p:pic>
      <p:pic>
        <p:nvPicPr>
          <p:cNvPr id="12" name="Picture 11" descr="A graph of age group wage scars&#10;&#10;Description automatically generated">
            <a:extLst>
              <a:ext uri="{FF2B5EF4-FFF2-40B4-BE49-F238E27FC236}">
                <a16:creationId xmlns:a16="http://schemas.microsoft.com/office/drawing/2014/main" id="{CC24961F-DF2D-4A93-6F2C-9EF156E7D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430" y="1165299"/>
            <a:ext cx="5420616" cy="367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70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402886-DAD5-EB87-9952-2FDFADFB2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77794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881663-1A13-FE25-49A1-0954CFDE30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AFBD8D-B5B5-EE56-1A57-D4679FA5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EB9071-0FDF-8906-7ACF-B4DD42CE98BB}"/>
              </a:ext>
            </a:extLst>
          </p:cNvPr>
          <p:cNvSpPr txBox="1"/>
          <p:nvPr/>
        </p:nvSpPr>
        <p:spPr>
          <a:xfrm flipH="1">
            <a:off x="598812" y="1161889"/>
            <a:ext cx="855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finding</a:t>
            </a:r>
            <a:r>
              <a:rPr lang="en-US" dirty="0"/>
              <a:t>: Initial wage scarring of 17%, falling to 8% after five years. In line with international studies.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3F7A8-E740-D775-F5E5-2CB53D84C18F}"/>
              </a:ext>
            </a:extLst>
          </p:cNvPr>
          <p:cNvSpPr txBox="1"/>
          <p:nvPr/>
        </p:nvSpPr>
        <p:spPr>
          <a:xfrm flipH="1">
            <a:off x="598812" y="1845749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Other results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A2F4A-0C3E-AF4A-22B7-A2FAEF821371}"/>
              </a:ext>
            </a:extLst>
          </p:cNvPr>
          <p:cNvSpPr txBox="1"/>
          <p:nvPr/>
        </p:nvSpPr>
        <p:spPr>
          <a:xfrm flipH="1">
            <a:off x="948130" y="2259993"/>
            <a:ext cx="9998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Industry matters – primary industries especially show much larger scarring.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Prior income matters – low- and high-income individuals experience larger scarring.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 surprisingly unimportant (conditional on long-tenure).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08001A-20C7-70BF-9239-64B7B4B2700E}"/>
              </a:ext>
            </a:extLst>
          </p:cNvPr>
          <p:cNvSpPr txBox="1"/>
          <p:nvPr/>
        </p:nvSpPr>
        <p:spPr>
          <a:xfrm flipH="1">
            <a:off x="598812" y="3171358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Intended next </a:t>
            </a:r>
            <a:r>
              <a:rPr lang="en-US" b="1" dirty="0"/>
              <a:t>steps</a:t>
            </a:r>
            <a:r>
              <a:rPr lang="en-US" b="1"/>
              <a:t> (in order)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44BBCB-B116-E53C-B4E4-F4F2D4A16D03}"/>
              </a:ext>
            </a:extLst>
          </p:cNvPr>
          <p:cNvSpPr txBox="1"/>
          <p:nvPr/>
        </p:nvSpPr>
        <p:spPr>
          <a:xfrm flipH="1">
            <a:off x="948132" y="3927771"/>
            <a:ext cx="102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Look at other outcomes</a:t>
            </a:r>
            <a:r>
              <a:rPr lang="en-US" dirty="0"/>
              <a:t>: Cumulative income loss, longer-term benefit receipt, probability of future job moves, family formation and fertility.</a:t>
            </a:r>
            <a:endParaRPr lang="en-AU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1D67D-7BC8-BFC5-FF0E-C3D5B68AC4C9}"/>
              </a:ext>
            </a:extLst>
          </p:cNvPr>
          <p:cNvSpPr txBox="1"/>
          <p:nvPr/>
        </p:nvSpPr>
        <p:spPr>
          <a:xfrm flipH="1">
            <a:off x="921618" y="4978932"/>
            <a:ext cx="85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Decomposition of these scars</a:t>
            </a:r>
            <a:r>
              <a:rPr lang="en-US" dirty="0"/>
              <a:t>:  AKM with match effects (Woodcock 2023).</a:t>
            </a:r>
            <a:endParaRPr lang="en-A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DC97D0-3357-A610-006B-5867C1E34D29}"/>
              </a:ext>
            </a:extLst>
          </p:cNvPr>
          <p:cNvSpPr txBox="1"/>
          <p:nvPr/>
        </p:nvSpPr>
        <p:spPr>
          <a:xfrm flipH="1">
            <a:off x="921618" y="4591851"/>
            <a:ext cx="102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Extend</a:t>
            </a:r>
            <a:r>
              <a:rPr lang="en-US" b="1" dirty="0"/>
              <a:t> heterogeneity</a:t>
            </a:r>
            <a:r>
              <a:rPr lang="en-US" dirty="0"/>
              <a:t>: </a:t>
            </a:r>
            <a:r>
              <a:rPr lang="en-US"/>
              <a:t>Gender, re-employment timing, occupation, industry transitions.</a:t>
            </a:r>
            <a:endParaRPr lang="en-AU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ABB04B-8A46-83A2-18ED-B0FF3B2D174C}"/>
              </a:ext>
            </a:extLst>
          </p:cNvPr>
          <p:cNvSpPr txBox="1"/>
          <p:nvPr/>
        </p:nvSpPr>
        <p:spPr>
          <a:xfrm flipH="1">
            <a:off x="948131" y="3540690"/>
            <a:ext cx="982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Produce a battery of robustness checks</a:t>
            </a:r>
            <a:r>
              <a:rPr lang="en-US" dirty="0"/>
              <a:t>:  i.e. </a:t>
            </a:r>
            <a:r>
              <a:rPr lang="en-US" dirty="0" err="1"/>
              <a:t>Randomise</a:t>
            </a:r>
            <a:r>
              <a:rPr lang="en-US" dirty="0"/>
              <a:t> treatment</a:t>
            </a:r>
            <a:r>
              <a:rPr lang="en-US"/>
              <a:t>, other samples</a:t>
            </a:r>
            <a:r>
              <a:rPr lang="en-US" dirty="0"/>
              <a:t>.</a:t>
            </a:r>
            <a:endParaRPr lang="en-AU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C5C99-DA1B-5ABA-960F-E15ECC2BB183}"/>
              </a:ext>
            </a:extLst>
          </p:cNvPr>
          <p:cNvSpPr txBox="1"/>
          <p:nvPr/>
        </p:nvSpPr>
        <p:spPr>
          <a:xfrm flipH="1">
            <a:off x="921618" y="6077840"/>
            <a:ext cx="999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Sensitivity to alternative forms of treatment</a:t>
            </a:r>
            <a:r>
              <a:rPr lang="en-US" dirty="0"/>
              <a:t>: Additional work with redundancy. Removing identified job-to-job transitions. “Expected firm closure”.</a:t>
            </a:r>
            <a:endParaRPr lang="en-AU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BAFA17-DDE0-8FF4-BA6D-F247EE637B90}"/>
              </a:ext>
            </a:extLst>
          </p:cNvPr>
          <p:cNvSpPr txBox="1"/>
          <p:nvPr/>
        </p:nvSpPr>
        <p:spPr>
          <a:xfrm flipH="1">
            <a:off x="939664" y="5419265"/>
            <a:ext cx="966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Control groups</a:t>
            </a:r>
            <a:r>
              <a:rPr lang="en-US" dirty="0"/>
              <a:t>: Only individuals from the same firms. K:1 matching. All potential controls.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4012965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402886-DAD5-EB87-9952-2FDFADFB2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540348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684345-DC3B-9EA7-2E2A-4023610CF6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FFD6A1-EAD7-C114-E9E3-B93FE938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What is wage scarring?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0BD5A-6C0A-D89E-ACF6-EC0B175E69D7}"/>
              </a:ext>
            </a:extLst>
          </p:cNvPr>
          <p:cNvSpPr txBox="1"/>
          <p:nvPr/>
        </p:nvSpPr>
        <p:spPr>
          <a:xfrm>
            <a:off x="641558" y="1422890"/>
            <a:ext cx="551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 reduction in wage income due to the loss of a job.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30229-4162-D454-4ADE-633F5ED21E22}"/>
              </a:ext>
            </a:extLst>
          </p:cNvPr>
          <p:cNvSpPr txBox="1"/>
          <p:nvPr/>
        </p:nvSpPr>
        <p:spPr>
          <a:xfrm>
            <a:off x="641558" y="1976859"/>
            <a:ext cx="8205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Want to compare the wage earnings of an individual who experiences job loss </a:t>
            </a:r>
          </a:p>
          <a:p>
            <a:r>
              <a:rPr lang="en-US"/>
              <a:t>to themselves if they did not experience job loss.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C22342-9C1C-D324-F5DA-9A83E1E71253}"/>
              </a:ext>
            </a:extLst>
          </p:cNvPr>
          <p:cNvSpPr txBox="1"/>
          <p:nvPr/>
        </p:nvSpPr>
        <p:spPr>
          <a:xfrm>
            <a:off x="641558" y="3034784"/>
            <a:ext cx="567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Reflects the </a:t>
            </a:r>
            <a:r>
              <a:rPr lang="en-US" i="1"/>
              <a:t>financial cost of job loss to the individual</a:t>
            </a:r>
            <a:r>
              <a:rPr lang="en-US"/>
              <a:t>:</a:t>
            </a:r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B8A66-BE00-259A-330D-0FA7802EC92E}"/>
              </a:ext>
            </a:extLst>
          </p:cNvPr>
          <p:cNvSpPr txBox="1"/>
          <p:nvPr/>
        </p:nvSpPr>
        <p:spPr>
          <a:xfrm>
            <a:off x="641558" y="3546599"/>
            <a:ext cx="8791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 the full individual cost: i.e. mental health costs.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 the full productivity effect: i.e. “transfer” of surplus to firm or another worker.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 the full social effect: i.e. spillovers on family violence.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53760-BB7E-6E7E-3F85-597E1677A808}"/>
              </a:ext>
            </a:extLst>
          </p:cNvPr>
          <p:cNvSpPr txBox="1"/>
          <p:nvPr/>
        </p:nvSpPr>
        <p:spPr>
          <a:xfrm>
            <a:off x="641558" y="4888971"/>
            <a:ext cx="1013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However, quantifying this and understanding the mechanisms can inform these broader questions.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366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5221B3-EE1E-6C30-17AF-F40703ACDB2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5221B3-EE1E-6C30-17AF-F40703ACDB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7EA5EA0-78C1-E20D-4589-C41A0C5700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317" y="282271"/>
            <a:ext cx="11459365" cy="700597"/>
          </a:xfrm>
        </p:spPr>
        <p:txBody>
          <a:bodyPr vert="horz"/>
          <a:lstStyle/>
          <a:p>
            <a:r>
              <a:rPr lang="en-GB" dirty="0"/>
              <a:t>Appendix A: Year-by-year dollar scars</a:t>
            </a:r>
            <a:endParaRPr lang="en-US" dirty="0"/>
          </a:p>
        </p:txBody>
      </p:sp>
      <p:pic>
        <p:nvPicPr>
          <p:cNvPr id="6" name="Picture 5" descr="A graph of a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116C83B1-1406-D31F-06A0-676CF55608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1" y="1274317"/>
            <a:ext cx="61531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29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5221B3-EE1E-6C30-17AF-F40703ACDB2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5221B3-EE1E-6C30-17AF-F40703ACDB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7EA5EA0-78C1-E20D-4589-C41A0C5700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dirty="0"/>
              <a:t>Appendix B: Year-by-year random matching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508D0D-9C60-775B-9409-7110332B7A73}"/>
              </a:ext>
            </a:extLst>
          </p:cNvPr>
          <p:cNvSpPr txBox="1"/>
          <p:nvPr/>
        </p:nvSpPr>
        <p:spPr>
          <a:xfrm>
            <a:off x="616449" y="1089060"/>
            <a:ext cx="11445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Concern is that matching will exaggerate the wage scar due to reversion to the mean. To evaluate can look at </a:t>
            </a:r>
          </a:p>
          <a:p>
            <a:r>
              <a:rPr lang="en-US" dirty="0"/>
              <a:t>randomly selected control units.  We find: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91697-3F70-7BCE-2FB1-0A32105149D7}"/>
              </a:ext>
            </a:extLst>
          </p:cNvPr>
          <p:cNvSpPr txBox="1"/>
          <p:nvPr/>
        </p:nvSpPr>
        <p:spPr>
          <a:xfrm>
            <a:off x="616449" y="1921064"/>
            <a:ext cx="8071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Pre-trends (of varying types) across a number of years due to imbalance.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Scarring estimates are slightly higher using random matching.</a:t>
            </a:r>
            <a:endParaRPr lang="en-AU" dirty="0"/>
          </a:p>
        </p:txBody>
      </p:sp>
      <p:pic>
        <p:nvPicPr>
          <p:cNvPr id="6" name="Picture 5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3AFE3C2E-B52B-F85D-F3F6-35F3744538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61630"/>
            <a:ext cx="4864487" cy="3629540"/>
          </a:xfrm>
          <a:prstGeom prst="rect">
            <a:avLst/>
          </a:prstGeom>
        </p:spPr>
      </p:pic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62358DB-B77B-35EB-710D-4AC65CB8C7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90" y="2900630"/>
            <a:ext cx="4759949" cy="355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1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5221B3-EE1E-6C30-17AF-F40703ACDB2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5221B3-EE1E-6C30-17AF-F40703ACDB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7EA5EA0-78C1-E20D-4589-C41A0C5700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dirty="0"/>
              <a:t>Appendix C: Four-year tenure results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9A60FE-D72D-331A-F55C-B8F4836DB7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57" y="1647344"/>
            <a:ext cx="6153150" cy="4743450"/>
          </a:xfrm>
          <a:prstGeom prst="rect">
            <a:avLst/>
          </a:prstGeom>
        </p:spPr>
      </p:pic>
      <p:pic>
        <p:nvPicPr>
          <p:cNvPr id="8" name="Picture 7" descr="A graph of a number of treated units&#10;&#10;Description automatically generated">
            <a:extLst>
              <a:ext uri="{FF2B5EF4-FFF2-40B4-BE49-F238E27FC236}">
                <a16:creationId xmlns:a16="http://schemas.microsoft.com/office/drawing/2014/main" id="{B4468D02-579F-C044-D0B3-E563D8E2EC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82" y="1647344"/>
            <a:ext cx="56007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72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5221B3-EE1E-6C30-17AF-F40703ACDB2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5221B3-EE1E-6C30-17AF-F40703ACDB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7EA5EA0-78C1-E20D-4589-C41A0C5700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dirty="0"/>
              <a:t>Appendix D: PSM and random matching results</a:t>
            </a:r>
            <a:endParaRPr lang="en-US" dirty="0"/>
          </a:p>
        </p:txBody>
      </p:sp>
      <p:pic>
        <p:nvPicPr>
          <p:cNvPr id="3" name="Picture 2" descr="A graph with a line and numbers&#10;&#10;Description automatically generated with medium confidence">
            <a:extLst>
              <a:ext uri="{FF2B5EF4-FFF2-40B4-BE49-F238E27FC236}">
                <a16:creationId xmlns:a16="http://schemas.microsoft.com/office/drawing/2014/main" id="{21E6AD9F-ED05-5F7F-2B85-9247ABB2A7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6203"/>
            <a:ext cx="6153150" cy="4743450"/>
          </a:xfrm>
          <a:prstGeom prst="rect">
            <a:avLst/>
          </a:prstGeom>
        </p:spPr>
      </p:pic>
      <p:pic>
        <p:nvPicPr>
          <p:cNvPr id="6" name="Picture 5" descr="A graph with orange and blue lines&#10;&#10;Description automatically generated">
            <a:extLst>
              <a:ext uri="{FF2B5EF4-FFF2-40B4-BE49-F238E27FC236}">
                <a16:creationId xmlns:a16="http://schemas.microsoft.com/office/drawing/2014/main" id="{35CEFE13-ADB3-0C2B-274E-7875E104A5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190" y="1534329"/>
            <a:ext cx="61531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75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5221B3-EE1E-6C30-17AF-F40703ACDB2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5221B3-EE1E-6C30-17AF-F40703ACDB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7EA5EA0-78C1-E20D-4589-C41A0C5700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dirty="0"/>
              <a:t>Appendix E: No minimum pre-earnings results</a:t>
            </a:r>
            <a:endParaRPr lang="en-US" dirty="0"/>
          </a:p>
        </p:txBody>
      </p:sp>
      <p:pic>
        <p:nvPicPr>
          <p:cNvPr id="4" name="Picture 3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E47A73EB-E90D-1A65-5CB6-06B930F776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18" y="1280818"/>
            <a:ext cx="5800650" cy="4489667"/>
          </a:xfrm>
          <a:prstGeom prst="rect">
            <a:avLst/>
          </a:prstGeom>
        </p:spPr>
      </p:pic>
      <p:pic>
        <p:nvPicPr>
          <p:cNvPr id="12" name="Picture 11" descr="A graph of a number of treated units&#10;&#10;Description automatically generated">
            <a:extLst>
              <a:ext uri="{FF2B5EF4-FFF2-40B4-BE49-F238E27FC236}">
                <a16:creationId xmlns:a16="http://schemas.microsoft.com/office/drawing/2014/main" id="{57AFE0C0-EECE-0D2D-8B49-05116CBA7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295" y="1280818"/>
            <a:ext cx="5732941" cy="423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51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5221B3-EE1E-6C30-17AF-F40703ACDB2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5221B3-EE1E-6C30-17AF-F40703ACDB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7EA5EA0-78C1-E20D-4589-C41A0C5700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218" y="245736"/>
            <a:ext cx="11459365" cy="700597"/>
          </a:xfrm>
        </p:spPr>
        <p:txBody>
          <a:bodyPr vert="horz"/>
          <a:lstStyle/>
          <a:p>
            <a:r>
              <a:rPr lang="en-GB" dirty="0"/>
              <a:t>Appendix F: Industry information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6EE414-0168-B715-9119-2521672033B7}"/>
              </a:ext>
            </a:extLst>
          </p:cNvPr>
          <p:cNvSpPr txBox="1"/>
          <p:nvPr/>
        </p:nvSpPr>
        <p:spPr>
          <a:xfrm>
            <a:off x="362218" y="790242"/>
            <a:ext cx="1123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Industry definitions (using 2006 classification): Primary = (A,B), Secondary = (C,D,E,F), Service = G onwards</a:t>
            </a:r>
            <a:endParaRPr lang="en-AU" dirty="0"/>
          </a:p>
        </p:txBody>
      </p:sp>
      <p:pic>
        <p:nvPicPr>
          <p:cNvPr id="11" name="Picture 10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B7491451-35D8-A3F4-83B0-A848F1CEF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83" y="2086779"/>
            <a:ext cx="5600700" cy="4191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D66AFC-7017-0BC8-5BBD-9180EED46309}"/>
              </a:ext>
            </a:extLst>
          </p:cNvPr>
          <p:cNvSpPr txBox="1"/>
          <p:nvPr/>
        </p:nvSpPr>
        <p:spPr>
          <a:xfrm>
            <a:off x="362218" y="1306173"/>
            <a:ext cx="732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Future results will significantly fewer missing due to updated linkages.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98A4B-F0E9-9ED5-C814-6B45AF662187}"/>
              </a:ext>
            </a:extLst>
          </p:cNvPr>
          <p:cNvSpPr txBox="1"/>
          <p:nvPr/>
        </p:nvSpPr>
        <p:spPr>
          <a:xfrm>
            <a:off x="6668838" y="3440678"/>
            <a:ext cx="4756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Service income breakdown to be added, alongside treated and control counts.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532776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5221B3-EE1E-6C30-17AF-F40703ACDB2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5221B3-EE1E-6C30-17AF-F40703ACDB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7EA5EA0-78C1-E20D-4589-C41A0C5700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dirty="0"/>
              <a:t>Appendix G: Income bins information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9720D3-4E45-738F-63A1-CC527F2F0091}"/>
              </a:ext>
            </a:extLst>
          </p:cNvPr>
          <p:cNvSpPr txBox="1"/>
          <p:nvPr/>
        </p:nvSpPr>
        <p:spPr>
          <a:xfrm>
            <a:off x="7045397" y="1582340"/>
            <a:ext cx="45737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Quintile defined by treated unit position in annual income distribution at (t-3).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control units are a “matched pair” with this individual – so their position could differ.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clear the control incomes in the future to show average similarity (was removed from this request).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Illustrates the importance of different matching assumptions to define the pair.</a:t>
            </a:r>
            <a:endParaRPr lang="en-AU" dirty="0"/>
          </a:p>
        </p:txBody>
      </p:sp>
      <p:pic>
        <p:nvPicPr>
          <p:cNvPr id="12" name="Picture 11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6990A27-B2F5-5A7D-DA7F-7EA175B81A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47" y="1450481"/>
            <a:ext cx="56007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67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5221B3-EE1E-6C30-17AF-F40703ACDB2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5221B3-EE1E-6C30-17AF-F40703ACDB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7EA5EA0-78C1-E20D-4589-C41A0C5700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dirty="0"/>
              <a:t>Appendix H: Age information</a:t>
            </a:r>
            <a:endParaRPr lang="en-US" dirty="0"/>
          </a:p>
        </p:txBody>
      </p:sp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79B36456-4359-ECFF-AF91-FD5D5A9678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1448078"/>
            <a:ext cx="5600700" cy="4476750"/>
          </a:xfrm>
          <a:prstGeom prst="rect">
            <a:avLst/>
          </a:prstGeom>
        </p:spPr>
      </p:pic>
      <p:pic>
        <p:nvPicPr>
          <p:cNvPr id="9" name="Picture 8" descr="A graph with a bar chart&#10;&#10;Description automatically generated with medium confidence">
            <a:extLst>
              <a:ext uri="{FF2B5EF4-FFF2-40B4-BE49-F238E27FC236}">
                <a16:creationId xmlns:a16="http://schemas.microsoft.com/office/drawing/2014/main" id="{2490E715-94A8-21CE-27DE-80D4605C7D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395" y="1619528"/>
            <a:ext cx="56007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20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B6D95-1052-5CAB-5762-9A61BC029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A546F28-FED4-47FD-C704-457D8ED18E9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A546F28-FED4-47FD-C704-457D8ED18E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329F443A-C841-1DE8-3A7D-964E34CEB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dirty="0"/>
              <a:t>Appendix I: Count of observations across international studies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3D2D6-B832-E654-645D-1D7A5A0E3294}"/>
              </a:ext>
            </a:extLst>
          </p:cNvPr>
          <p:cNvSpPr txBox="1"/>
          <p:nvPr/>
        </p:nvSpPr>
        <p:spPr>
          <a:xfrm>
            <a:off x="475012" y="1280818"/>
            <a:ext cx="697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/>
              <a:t>Lachowska</a:t>
            </a:r>
            <a:r>
              <a:rPr lang="en-US" b="1"/>
              <a:t> et al 2020</a:t>
            </a:r>
            <a:r>
              <a:rPr lang="en-US"/>
              <a:t> – 2,690 treated individuals in 2008-2010.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AE248D-3F02-6338-CCA4-CF829F68B28E}"/>
              </a:ext>
            </a:extLst>
          </p:cNvPr>
          <p:cNvSpPr txBox="1"/>
          <p:nvPr/>
        </p:nvSpPr>
        <p:spPr>
          <a:xfrm>
            <a:off x="475011" y="1951672"/>
            <a:ext cx="109041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Bertheau et al 2023: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of 1,100 treated individuals per year (Spain) to 6,800 individuals per year (Portugal).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Large range of samples used, from 4% in Spain to 100% in Portugal.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Relative to this study we have a much shorter time horizon – with between 13 (Spain) and 35 (Denmark) years in scope.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B2C0F2-1E63-1799-9716-2F3959550B44}"/>
              </a:ext>
            </a:extLst>
          </p:cNvPr>
          <p:cNvSpPr txBox="1"/>
          <p:nvPr/>
        </p:nvSpPr>
        <p:spPr>
          <a:xfrm>
            <a:off x="475011" y="3605342"/>
            <a:ext cx="10176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err="1"/>
              <a:t>Schmieder</a:t>
            </a:r>
            <a:r>
              <a:rPr lang="en-AU" b="1"/>
              <a:t> et al (2022) </a:t>
            </a:r>
            <a:r>
              <a:rPr lang="en-AU"/>
              <a:t>– average of 2,700 treated individuals per year (over 35 years).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51270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50302-61EC-CA65-C115-C03F34C3D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A6E2AAB-F162-1550-CE6F-C70A9BAFAAC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A6E2AAB-F162-1550-CE6F-C70A9BAFAA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FFF2F7D-911A-54A5-00C9-5F2668C7B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dirty="0"/>
              <a:t>Appendix J: Result comparison across international studies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9569B-38CF-477C-47FA-07B5D8180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303" y="1615923"/>
            <a:ext cx="7552992" cy="4793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360820-80BC-8239-2FBA-65ED49F4B377}"/>
              </a:ext>
            </a:extLst>
          </p:cNvPr>
          <p:cNvSpPr txBox="1"/>
          <p:nvPr/>
        </p:nvSpPr>
        <p:spPr>
          <a:xfrm>
            <a:off x="1498600" y="1079039"/>
            <a:ext cx="3318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Bertheau et al 2023 table</a:t>
            </a:r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513FED-B379-85B4-FF72-257EBE3C88A6}"/>
              </a:ext>
            </a:extLst>
          </p:cNvPr>
          <p:cNvSpPr txBox="1"/>
          <p:nvPr/>
        </p:nvSpPr>
        <p:spPr>
          <a:xfrm>
            <a:off x="8060266" y="1913466"/>
            <a:ext cx="360771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Hyslop</a:t>
            </a:r>
            <a:r>
              <a:rPr lang="en-US" b="1" dirty="0"/>
              <a:t> &amp; Townsend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Reason for separation (survey)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involuntary job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Conditional on employment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25-30% initial scar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13-22% five-year scar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Method: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 year tenure.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PSM, K:1 (up to 10)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2090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684345-DC3B-9EA7-2E2A-4023610CF6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FFD6A1-EAD7-C114-E9E3-B93FE938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Why look at wage scarring now?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FD3EA-12D6-4A5C-B8AB-B8C5519E3843}"/>
              </a:ext>
            </a:extLst>
          </p:cNvPr>
          <p:cNvSpPr txBox="1"/>
          <p:nvPr/>
        </p:nvSpPr>
        <p:spPr>
          <a:xfrm flipH="1">
            <a:off x="149982" y="1329645"/>
            <a:ext cx="956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06166"/>
                </a:solidFill>
              </a:rPr>
              <a:t>Implications for benefit system reform</a:t>
            </a:r>
            <a:r>
              <a:rPr lang="en-US" dirty="0"/>
              <a:t>: 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B62395-5274-DB51-CB10-FDE4ED4DDE02}"/>
              </a:ext>
            </a:extLst>
          </p:cNvPr>
          <p:cNvSpPr txBox="1"/>
          <p:nvPr/>
        </p:nvSpPr>
        <p:spPr>
          <a:xfrm flipH="1">
            <a:off x="370417" y="4828097"/>
            <a:ext cx="9560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scarring increase over the economic cycle?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cyclical scarring driven by difficulty finding work?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1D50D-52AD-91BB-EE14-287FFC15CC67}"/>
              </a:ext>
            </a:extLst>
          </p:cNvPr>
          <p:cNvSpPr txBox="1"/>
          <p:nvPr/>
        </p:nvSpPr>
        <p:spPr>
          <a:xfrm>
            <a:off x="505090" y="1847401"/>
            <a:ext cx="7320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the lack of “income insurance” lead to wage scars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would expect higher scarring for high wage earners</a:t>
            </a:r>
            <a:r>
              <a:rPr lang="en-US" dirty="0"/>
              <a:t>.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targeting force individuals to take on lower incomes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would expect lower scarring for benefit recipients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would expect higher scarring for low wage earners</a:t>
            </a:r>
            <a:r>
              <a:rPr lang="en-US" dirty="0"/>
              <a:t>.</a:t>
            </a:r>
            <a:endParaRPr lang="en-NZ" dirty="0"/>
          </a:p>
        </p:txBody>
      </p:sp>
      <p:pic>
        <p:nvPicPr>
          <p:cNvPr id="2050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62E8C28D-8873-55AA-430C-EF0105DA9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377" y="712139"/>
            <a:ext cx="3955985" cy="287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912D5C-9E12-8E09-67D2-75BE3104E2EC}"/>
              </a:ext>
            </a:extLst>
          </p:cNvPr>
          <p:cNvSpPr txBox="1"/>
          <p:nvPr/>
        </p:nvSpPr>
        <p:spPr>
          <a:xfrm>
            <a:off x="149982" y="441188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06166"/>
                </a:solidFill>
              </a:rPr>
              <a:t>Implications for cyclical policy</a:t>
            </a:r>
            <a:r>
              <a:rPr lang="en-US" dirty="0"/>
              <a:t>:</a:t>
            </a:r>
          </a:p>
        </p:txBody>
      </p:sp>
      <p:pic>
        <p:nvPicPr>
          <p:cNvPr id="10" name="Picture 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EA219BEC-AD21-3520-90C2-04C34C630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14" y="3737642"/>
            <a:ext cx="3164643" cy="291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0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50302-61EC-CA65-C115-C03F34C3D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A6E2AAB-F162-1550-CE6F-C70A9BAFAAC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A6E2AAB-F162-1550-CE6F-C70A9BAFAA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FFF2F7D-911A-54A5-00C9-5F2668C7B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dirty="0"/>
              <a:t>Appendix K: Result comparison across international studies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7EE9C4-0CE6-29E2-8BA9-C009D08C3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54792"/>
            <a:ext cx="5400675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8455156-FF19-648F-126A-8DF26468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80" y="1586558"/>
            <a:ext cx="5831520" cy="453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290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50302-61EC-CA65-C115-C03F34C3D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A6E2AAB-F162-1550-CE6F-C70A9BAFAAC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A6E2AAB-F162-1550-CE6F-C70A9BAFAA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FFF2F7D-911A-54A5-00C9-5F2668C7B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dirty="0"/>
              <a:t>Appendix L: Comparison of prior e61 work (assumptions)</a:t>
            </a:r>
            <a:endParaRPr lang="en-US" dirty="0"/>
          </a:p>
        </p:txBody>
      </p:sp>
      <p:pic>
        <p:nvPicPr>
          <p:cNvPr id="3" name="Picture 2" descr="A white and black list with black text&#10;&#10;Description automatically generated">
            <a:extLst>
              <a:ext uri="{FF2B5EF4-FFF2-40B4-BE49-F238E27FC236}">
                <a16:creationId xmlns:a16="http://schemas.microsoft.com/office/drawing/2014/main" id="{80A3553F-89C5-298D-EB7A-53C86575EA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7" y="1640525"/>
            <a:ext cx="7207788" cy="335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51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D6C26-6AD0-8C97-BF17-B4C658C29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C29644-AF44-BE5C-2908-1C1A18420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6701A6-6CB7-976E-E2BE-A3417CE4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Appendix M: Explicit Identifying assumptions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5435D-44EE-AE31-BCC7-91151E4F3045}"/>
              </a:ext>
            </a:extLst>
          </p:cNvPr>
          <p:cNvSpPr txBox="1"/>
          <p:nvPr/>
        </p:nvSpPr>
        <p:spPr>
          <a:xfrm>
            <a:off x="384115" y="1149858"/>
            <a:ext cx="797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event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anticipation/as good as random treatment timing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(conditional) parallel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SUTVA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2921D-069D-D480-2BF7-6895DE0E49AE}"/>
              </a:ext>
            </a:extLst>
          </p:cNvPr>
          <p:cNvSpPr txBox="1"/>
          <p:nvPr/>
        </p:nvSpPr>
        <p:spPr>
          <a:xfrm>
            <a:off x="384115" y="3975270"/>
            <a:ext cx="102654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matching we are also relying on pre-period outcomes (i.e. income at t-1) being unrelated to </a:t>
            </a:r>
          </a:p>
          <a:p>
            <a:r>
              <a:rPr lang="en-US" dirty="0"/>
              <a:t>the probability of treatment </a:t>
            </a:r>
            <a:r>
              <a:rPr lang="en-US" b="1" dirty="0"/>
              <a:t>(regression to the mean).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Receiving an earnings premium in earlier years due to the risk of firm failure or restructuring.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Suffering an earnings growth penalty in earlier years due to firm difficulties.</a:t>
            </a:r>
          </a:p>
          <a:p>
            <a:r>
              <a:rPr lang="en-US" dirty="0"/>
              <a:t>i.e. if treatment did not occur in the period, these effects would “reverse out” in any case.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A188A-898C-B516-9B97-E3E292720CFC}"/>
              </a:ext>
            </a:extLst>
          </p:cNvPr>
          <p:cNvSpPr txBox="1"/>
          <p:nvPr/>
        </p:nvSpPr>
        <p:spPr>
          <a:xfrm>
            <a:off x="343019" y="2566160"/>
            <a:ext cx="105628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judge this we can: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Vary the pre-incomes periods/length used for matching for sensitivity.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Looked at balance in pre-treatment incomes for a long-time horizon (up to 7 years prior to matching).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6A5225-626D-0CF9-3610-527055365654}"/>
              </a:ext>
            </a:extLst>
          </p:cNvPr>
          <p:cNvSpPr txBox="1"/>
          <p:nvPr/>
        </p:nvSpPr>
        <p:spPr>
          <a:xfrm>
            <a:off x="343018" y="5754675"/>
            <a:ext cx="105628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support this we: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 at longer horizon prior income for matching.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 at results with random matching (where this bias will not hold).</a:t>
            </a:r>
          </a:p>
        </p:txBody>
      </p:sp>
    </p:spTree>
    <p:extLst>
      <p:ext uri="{BB962C8B-B14F-4D97-AF65-F5344CB8AC3E}">
        <p14:creationId xmlns:p14="http://schemas.microsoft.com/office/powerpoint/2010/main" val="357001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988F7A-D930-3A72-0682-52D5C44E5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745A96-1901-6841-AE7A-A81F80B9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Appendix N: Additional details</a:t>
            </a:r>
          </a:p>
        </p:txBody>
      </p:sp>
      <p:pic>
        <p:nvPicPr>
          <p:cNvPr id="8" name="Picture 7" descr="A graph of a comparison of a benefit&#10;&#10;Description automatically generated with medium confidence">
            <a:extLst>
              <a:ext uri="{FF2B5EF4-FFF2-40B4-BE49-F238E27FC236}">
                <a16:creationId xmlns:a16="http://schemas.microsoft.com/office/drawing/2014/main" id="{BBDFBDFC-C62B-7538-2422-E5F2D7423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313" y="1534329"/>
            <a:ext cx="6772687" cy="4445231"/>
          </a:xfrm>
          <a:prstGeom prst="rect">
            <a:avLst/>
          </a:prstGeom>
        </p:spPr>
      </p:pic>
      <p:pic>
        <p:nvPicPr>
          <p:cNvPr id="6" name="Picture 5" descr="A blue bar chart with text&#10;&#10;Description automatically generated">
            <a:extLst>
              <a:ext uri="{FF2B5EF4-FFF2-40B4-BE49-F238E27FC236}">
                <a16:creationId xmlns:a16="http://schemas.microsoft.com/office/drawing/2014/main" id="{04706056-CDD4-D606-B997-B63D9A2F9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4330"/>
            <a:ext cx="5837712" cy="4445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9ADA7F-4F32-E549-C657-4E064A88EA2E}"/>
              </a:ext>
            </a:extLst>
          </p:cNvPr>
          <p:cNvSpPr txBox="1"/>
          <p:nvPr/>
        </p:nvSpPr>
        <p:spPr>
          <a:xfrm>
            <a:off x="7404100" y="634487"/>
            <a:ext cx="2947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33A7AB"/>
                </a:highlight>
              </a:rPr>
              <a:t>Reminder: </a:t>
            </a:r>
            <a:r>
              <a:rPr lang="en-US" dirty="0">
                <a:solidFill>
                  <a:schemeClr val="bg1"/>
                </a:solidFill>
                <a:highlight>
                  <a:srgbClr val="33A7AB"/>
                </a:highlight>
                <a:hlinkClick r:id="rId4" action="ppaction://hlinksldjump"/>
              </a:rPr>
              <a:t>Benefit-unemployment overlap</a:t>
            </a:r>
            <a:endParaRPr lang="en-AU" dirty="0">
              <a:solidFill>
                <a:schemeClr val="bg1"/>
              </a:solidFill>
              <a:highlight>
                <a:srgbClr val="33A7AB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8037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C3C2B-FE74-AD2A-8406-DFD20661F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with a line&#10;&#10;Description automatically generated">
            <a:extLst>
              <a:ext uri="{FF2B5EF4-FFF2-40B4-BE49-F238E27FC236}">
                <a16:creationId xmlns:a16="http://schemas.microsoft.com/office/drawing/2014/main" id="{02DF815E-8177-FA41-C0B2-57B005CDB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40" y="1872325"/>
            <a:ext cx="3473981" cy="28949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FFB5D1-7CF7-CD4C-6FD1-932E4D8A2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73CA6B-CC29-8898-EAE5-3FA0E949E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Appendix O: Results from related e61 work</a:t>
            </a:r>
          </a:p>
        </p:txBody>
      </p:sp>
      <p:pic>
        <p:nvPicPr>
          <p:cNvPr id="13" name="Picture 12" descr="A graph of a graph showing the amount of earnings&#10;&#10;Description automatically generated with medium confidence">
            <a:extLst>
              <a:ext uri="{FF2B5EF4-FFF2-40B4-BE49-F238E27FC236}">
                <a16:creationId xmlns:a16="http://schemas.microsoft.com/office/drawing/2014/main" id="{681E94B2-4B97-0695-0DD3-DD8F60FAF9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86" y="2069819"/>
            <a:ext cx="2625823" cy="2280239"/>
          </a:xfrm>
          <a:prstGeom prst="rect">
            <a:avLst/>
          </a:prstGeom>
        </p:spPr>
      </p:pic>
      <p:pic>
        <p:nvPicPr>
          <p:cNvPr id="19" name="Picture 18" descr="A graph with orange and blue lines&#10;&#10;Description automatically generated">
            <a:extLst>
              <a:ext uri="{FF2B5EF4-FFF2-40B4-BE49-F238E27FC236}">
                <a16:creationId xmlns:a16="http://schemas.microsoft.com/office/drawing/2014/main" id="{118E4BEF-932F-11AC-C84C-6112CDAD4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291" y="1848648"/>
            <a:ext cx="2772396" cy="25014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C69C97-6FE8-F6BB-DA4D-874499A561F5}"/>
              </a:ext>
            </a:extLst>
          </p:cNvPr>
          <p:cNvSpPr txBox="1"/>
          <p:nvPr/>
        </p:nvSpPr>
        <p:spPr>
          <a:xfrm>
            <a:off x="414674" y="5078682"/>
            <a:ext cx="213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Mass Layoff (FY09)</a:t>
            </a:r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D7DA3E-AA39-DAB3-A1FC-403F79A50E02}"/>
              </a:ext>
            </a:extLst>
          </p:cNvPr>
          <p:cNvSpPr txBox="1"/>
          <p:nvPr/>
        </p:nvSpPr>
        <p:spPr>
          <a:xfrm>
            <a:off x="2929710" y="5080235"/>
            <a:ext cx="2520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Redundancy (2010-20)</a:t>
            </a:r>
            <a:endParaRPr lang="en-A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F26DA0-4ED7-FD71-6775-25D2E0738A1F}"/>
              </a:ext>
            </a:extLst>
          </p:cNvPr>
          <p:cNvSpPr txBox="1"/>
          <p:nvPr/>
        </p:nvSpPr>
        <p:spPr>
          <a:xfrm>
            <a:off x="9027578" y="5078682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Job loss (2002-2019)</a:t>
            </a:r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E066AF-E938-89A6-B4DC-262F7D573253}"/>
              </a:ext>
            </a:extLst>
          </p:cNvPr>
          <p:cNvSpPr txBox="1"/>
          <p:nvPr/>
        </p:nvSpPr>
        <p:spPr>
          <a:xfrm>
            <a:off x="280267" y="1463156"/>
            <a:ext cx="2771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Hoefer Marti et al (2023)</a:t>
            </a:r>
            <a:endParaRPr lang="en-AU" sz="16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C335DE-8975-4B78-5C7F-07B47BB4D15C}"/>
              </a:ext>
            </a:extLst>
          </p:cNvPr>
          <p:cNvSpPr txBox="1"/>
          <p:nvPr/>
        </p:nvSpPr>
        <p:spPr>
          <a:xfrm>
            <a:off x="3076225" y="1467626"/>
            <a:ext cx="2140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Dwyer et al (2023)</a:t>
            </a:r>
            <a:endParaRPr lang="en-AU" sz="16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7ED7CD-1341-769B-745E-1052B81BA2F6}"/>
              </a:ext>
            </a:extLst>
          </p:cNvPr>
          <p:cNvSpPr txBox="1"/>
          <p:nvPr/>
        </p:nvSpPr>
        <p:spPr>
          <a:xfrm>
            <a:off x="5937077" y="5078682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Job loss (2006-2019)</a:t>
            </a:r>
            <a:endParaRPr lang="en-A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1D0253-E62A-5CC4-929E-3AB67FAACEF4}"/>
              </a:ext>
            </a:extLst>
          </p:cNvPr>
          <p:cNvSpPr txBox="1"/>
          <p:nvPr/>
        </p:nvSpPr>
        <p:spPr>
          <a:xfrm>
            <a:off x="6039668" y="1488823"/>
            <a:ext cx="2129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Clarke et al (2023)</a:t>
            </a:r>
            <a:endParaRPr lang="en-AU" sz="1600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ABB5D0-80B4-14D4-86A3-556714811547}"/>
              </a:ext>
            </a:extLst>
          </p:cNvPr>
          <p:cNvSpPr txBox="1"/>
          <p:nvPr/>
        </p:nvSpPr>
        <p:spPr>
          <a:xfrm>
            <a:off x="9301929" y="1214552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Hayward et al </a:t>
            </a:r>
          </a:p>
          <a:p>
            <a:r>
              <a:rPr lang="en-US" sz="1600" b="1"/>
              <a:t>(forthcoming)</a:t>
            </a:r>
            <a:endParaRPr lang="en-AU" sz="1600" b="1"/>
          </a:p>
        </p:txBody>
      </p:sp>
      <p:pic>
        <p:nvPicPr>
          <p:cNvPr id="7" name="Picture 6" descr="A graph with blue and green lines&#10;&#10;Description automatically generated">
            <a:extLst>
              <a:ext uri="{FF2B5EF4-FFF2-40B4-BE49-F238E27FC236}">
                <a16:creationId xmlns:a16="http://schemas.microsoft.com/office/drawing/2014/main" id="{F419C2D9-F322-62C5-636A-2490377A6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316" y="1872325"/>
            <a:ext cx="2790305" cy="25175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F0CF77-A926-3F05-B3B9-7C77442C1527}"/>
              </a:ext>
            </a:extLst>
          </p:cNvPr>
          <p:cNvSpPr txBox="1"/>
          <p:nvPr/>
        </p:nvSpPr>
        <p:spPr>
          <a:xfrm>
            <a:off x="433800" y="5574721"/>
            <a:ext cx="1935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TWFE (not staggered)</a:t>
            </a:r>
            <a:endParaRPr lang="en-AU" sz="1400" i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E9CA6A-CE0B-9DBE-DC04-5344B643A5ED}"/>
              </a:ext>
            </a:extLst>
          </p:cNvPr>
          <p:cNvSpPr txBox="1"/>
          <p:nvPr/>
        </p:nvSpPr>
        <p:spPr>
          <a:xfrm>
            <a:off x="3357687" y="5605498"/>
            <a:ext cx="1245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Sun Abraham</a:t>
            </a:r>
            <a:endParaRPr lang="en-AU" sz="1400" i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436CD-8098-1477-FBAD-F9F8AE6051F5}"/>
              </a:ext>
            </a:extLst>
          </p:cNvPr>
          <p:cNvSpPr txBox="1"/>
          <p:nvPr/>
        </p:nvSpPr>
        <p:spPr>
          <a:xfrm>
            <a:off x="6342351" y="5574721"/>
            <a:ext cx="1245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Sun Abraham</a:t>
            </a:r>
            <a:endParaRPr lang="en-AU" sz="1400" i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12BD02-902B-ECD2-6D8A-F060964ED4EB}"/>
              </a:ext>
            </a:extLst>
          </p:cNvPr>
          <p:cNvSpPr txBox="1"/>
          <p:nvPr/>
        </p:nvSpPr>
        <p:spPr>
          <a:xfrm>
            <a:off x="9102443" y="5574720"/>
            <a:ext cx="1844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Callaway Santa-Anna</a:t>
            </a:r>
            <a:endParaRPr lang="en-AU" sz="1400" i="1"/>
          </a:p>
        </p:txBody>
      </p:sp>
    </p:spTree>
    <p:extLst>
      <p:ext uri="{BB962C8B-B14F-4D97-AF65-F5344CB8AC3E}">
        <p14:creationId xmlns:p14="http://schemas.microsoft.com/office/powerpoint/2010/main" val="4019129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DE083-FFA8-4589-595C-6EB6130AB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335573-4A5E-312C-F46E-2C79F666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P: Heterogeneity – Benefit receipt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61D4BA-3D27-6825-470A-0FDD9677BA14}"/>
              </a:ext>
            </a:extLst>
          </p:cNvPr>
          <p:cNvSpPr txBox="1"/>
          <p:nvPr/>
        </p:nvSpPr>
        <p:spPr>
          <a:xfrm>
            <a:off x="370417" y="1182847"/>
            <a:ext cx="764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prior e61 work, consumption scarring was larger for benefit recipients.</a:t>
            </a:r>
            <a:endParaRPr lang="en-N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56BD0-8B76-EB0D-9F1C-11F638C0CAEF}"/>
              </a:ext>
            </a:extLst>
          </p:cNvPr>
          <p:cNvSpPr txBox="1"/>
          <p:nvPr/>
        </p:nvSpPr>
        <p:spPr>
          <a:xfrm>
            <a:off x="370417" y="5958188"/>
            <a:ext cx="1153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Wage scarring significantly larger (relative to prior income) for </a:t>
            </a:r>
            <a:r>
              <a:rPr lang="en-US" b="1" dirty="0"/>
              <a:t>8-10% of treated group</a:t>
            </a:r>
            <a:r>
              <a:rPr lang="en-US" dirty="0"/>
              <a:t> receiving the benefit.</a:t>
            </a:r>
            <a:endParaRPr lang="en-NZ" dirty="0"/>
          </a:p>
        </p:txBody>
      </p:sp>
      <p:pic>
        <p:nvPicPr>
          <p:cNvPr id="9" name="Picture 8" descr="A graph of a graph showing a scar&#10;&#10;Description automatically generated with medium confidence">
            <a:extLst>
              <a:ext uri="{FF2B5EF4-FFF2-40B4-BE49-F238E27FC236}">
                <a16:creationId xmlns:a16="http://schemas.microsoft.com/office/drawing/2014/main" id="{8F82FA38-47B1-04E5-CB2A-835EF93D7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50" y="1625283"/>
            <a:ext cx="6153150" cy="4171950"/>
          </a:xfrm>
          <a:prstGeom prst="rect">
            <a:avLst/>
          </a:prstGeom>
        </p:spPr>
      </p:pic>
      <p:pic>
        <p:nvPicPr>
          <p:cNvPr id="11" name="Picture 10" descr="A graph with blue lines&#10;&#10;Description automatically generated">
            <a:extLst>
              <a:ext uri="{FF2B5EF4-FFF2-40B4-BE49-F238E27FC236}">
                <a16:creationId xmlns:a16="http://schemas.microsoft.com/office/drawing/2014/main" id="{63AAFE5F-41ED-21B0-3EA3-71A60B583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74" y="1713134"/>
            <a:ext cx="6153150" cy="4076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12BB01-1F48-E80B-76BF-3D6D74C2150D}"/>
              </a:ext>
            </a:extLst>
          </p:cNvPr>
          <p:cNvSpPr txBox="1"/>
          <p:nvPr/>
        </p:nvSpPr>
        <p:spPr>
          <a:xfrm>
            <a:off x="370416" y="6376643"/>
            <a:ext cx="847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Likely selection (greater take-up by those who expect it harder to return to work).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570748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DE083-FFA8-4589-595C-6EB6130AB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335573-4A5E-312C-F46E-2C79F666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Q: Cyclicality of wage scars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D7547-81CA-B8DB-DEC4-02F9D2BAC903}"/>
              </a:ext>
            </a:extLst>
          </p:cNvPr>
          <p:cNvSpPr txBox="1"/>
          <p:nvPr/>
        </p:nvSpPr>
        <p:spPr>
          <a:xfrm>
            <a:off x="462337" y="1280818"/>
            <a:ext cx="11383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initially describe the potential cyclicality of the wage scar we follow the approach of </a:t>
            </a:r>
            <a:r>
              <a:rPr lang="en-US" dirty="0" err="1"/>
              <a:t>Schmieder</a:t>
            </a:r>
            <a:r>
              <a:rPr lang="en-US" dirty="0"/>
              <a:t> et al (2022).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2402F-9276-6AA6-01C4-706E4A746A00}"/>
              </a:ext>
            </a:extLst>
          </p:cNvPr>
          <p:cNvSpPr txBox="1"/>
          <p:nvPr/>
        </p:nvSpPr>
        <p:spPr>
          <a:xfrm>
            <a:off x="448875" y="5754675"/>
            <a:ext cx="10778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more precisely look into cyclical effects after estimating an AKM model of wage determination, and </a:t>
            </a:r>
          </a:p>
          <a:p>
            <a:r>
              <a:rPr lang="en-US" dirty="0"/>
              <a:t>using the worker and establishment (pre-mass layoff) effects as controls.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0550B-8AFF-CAAF-01DF-3C2A3D37F9BA}"/>
              </a:ext>
            </a:extLst>
          </p:cNvPr>
          <p:cNvSpPr txBox="1"/>
          <p:nvPr/>
        </p:nvSpPr>
        <p:spPr>
          <a:xfrm>
            <a:off x="462337" y="1761495"/>
            <a:ext cx="11669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regression of t +1 wage scar on the change in the UR. Shows that a one pp increase in the UR is</a:t>
            </a:r>
            <a:br>
              <a:rPr lang="en-US" dirty="0"/>
            </a:br>
            <a:r>
              <a:rPr lang="en-US" dirty="0"/>
              <a:t>associated with </a:t>
            </a:r>
            <a:r>
              <a:rPr lang="en-US" b="1" dirty="0"/>
              <a:t>$2,400 greater initial scarring </a:t>
            </a:r>
            <a:r>
              <a:rPr lang="en-US" dirty="0"/>
              <a:t>(2011/12) – and has a greater effect on younger workers. </a:t>
            </a:r>
            <a:endParaRPr lang="en-AU" dirty="0"/>
          </a:p>
        </p:txBody>
      </p:sp>
      <p:pic>
        <p:nvPicPr>
          <p:cNvPr id="9" name="Picture 8" descr="A graph of a graph showing the rise of unemployment&#10;&#10;Description automatically generated with medium confidence">
            <a:extLst>
              <a:ext uri="{FF2B5EF4-FFF2-40B4-BE49-F238E27FC236}">
                <a16:creationId xmlns:a16="http://schemas.microsoft.com/office/drawing/2014/main" id="{F3F862F1-475A-32EF-969E-CBACECFDC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769" y="2519171"/>
            <a:ext cx="5304154" cy="328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43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684345-DC3B-9EA7-2E2A-4023610CF6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FFD6A1-EAD7-C114-E9E3-B93FE938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What is the ideal experiment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8D7641-5177-CA3E-33D9-60E72D6DE389}"/>
              </a:ext>
            </a:extLst>
          </p:cNvPr>
          <p:cNvSpPr txBox="1"/>
          <p:nvPr/>
        </p:nvSpPr>
        <p:spPr>
          <a:xfrm>
            <a:off x="565078" y="1280818"/>
            <a:ext cx="10890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 government researcher determines, at random, that 1 percent of individuals have their employment </a:t>
            </a:r>
          </a:p>
          <a:p>
            <a:r>
              <a:rPr lang="en-US"/>
              <a:t>match severed. The same researcher removes any knowledge the firm had about prior workers – so they </a:t>
            </a:r>
          </a:p>
          <a:p>
            <a:r>
              <a:rPr lang="en-US"/>
              <a:t>have to rehire anonymously.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5D763-5E65-524B-FF29-B619D7D0F46F}"/>
              </a:ext>
            </a:extLst>
          </p:cNvPr>
          <p:cNvSpPr txBox="1"/>
          <p:nvPr/>
        </p:nvSpPr>
        <p:spPr>
          <a:xfrm>
            <a:off x="565078" y="2455917"/>
            <a:ext cx="10614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Nature closes a fraction of all firms at random, forcing the workers at those firms to look for new work.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4FA7-D8F5-D58F-7AE7-A4E1D513D2E2}"/>
              </a:ext>
            </a:extLst>
          </p:cNvPr>
          <p:cNvSpPr txBox="1"/>
          <p:nvPr/>
        </p:nvSpPr>
        <p:spPr>
          <a:xfrm>
            <a:off x="565078" y="3194581"/>
            <a:ext cx="11007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 both cases, </a:t>
            </a:r>
            <a:r>
              <a:rPr lang="en-US" i="1"/>
              <a:t>random assignment into job loss</a:t>
            </a:r>
            <a:r>
              <a:rPr lang="en-US"/>
              <a:t> ensures that we can compare outcomes of those who lose</a:t>
            </a:r>
          </a:p>
          <a:p>
            <a:r>
              <a:rPr lang="en-US"/>
              <a:t>their job to those who don’t to understand the causal effect of job loss.</a:t>
            </a:r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F83937-B2DF-756C-5649-DCC1E4113009}"/>
              </a:ext>
            </a:extLst>
          </p:cNvPr>
          <p:cNvSpPr txBox="1"/>
          <p:nvPr/>
        </p:nvSpPr>
        <p:spPr>
          <a:xfrm>
            <a:off x="565078" y="4117911"/>
            <a:ext cx="744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Our outcome of interest today is </a:t>
            </a:r>
            <a:r>
              <a:rPr lang="en-US" b="1"/>
              <a:t>labour market earnings in all jobs</a:t>
            </a:r>
            <a:r>
              <a:rPr lang="en-US"/>
              <a:t>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442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684345-DC3B-9EA7-2E2A-4023610CF6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FFD6A1-EAD7-C114-E9E3-B93FE938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What is our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64AEA9-5C8B-4151-BCC4-733007D49547}"/>
              </a:ext>
            </a:extLst>
          </p:cNvPr>
          <p:cNvSpPr txBox="1"/>
          <p:nvPr/>
        </p:nvSpPr>
        <p:spPr>
          <a:xfrm>
            <a:off x="370417" y="1208898"/>
            <a:ext cx="11459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data we do not observe </a:t>
            </a:r>
            <a:r>
              <a:rPr lang="en-US" b="1" dirty="0">
                <a:solidFill>
                  <a:srgbClr val="FF0000"/>
                </a:solidFill>
              </a:rPr>
              <a:t>a truly exogenous job separation</a:t>
            </a:r>
            <a:r>
              <a:rPr lang="en-US" dirty="0"/>
              <a:t>. We observe individuals who have left their job with an employer. As a result, there are potential choices made by employers and employees that may</a:t>
            </a:r>
          </a:p>
          <a:p>
            <a:r>
              <a:rPr lang="en-US" dirty="0"/>
              <a:t>bias our estimates. 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6C6F4-331E-7A48-7FCD-D0B7BE6B2251}"/>
              </a:ext>
            </a:extLst>
          </p:cNvPr>
          <p:cNvSpPr txBox="1"/>
          <p:nvPr/>
        </p:nvSpPr>
        <p:spPr>
          <a:xfrm>
            <a:off x="370415" y="2212398"/>
            <a:ext cx="11137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Worker based selection</a:t>
            </a:r>
            <a:r>
              <a:rPr lang="en-US"/>
              <a:t>: A worker with greater outside options may opt-out of work (Mortensen and </a:t>
            </a:r>
            <a:r>
              <a:rPr lang="en-US" err="1"/>
              <a:t>Pissarides</a:t>
            </a:r>
            <a:r>
              <a:rPr lang="en-US"/>
              <a:t> 1994).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Firm based selection</a:t>
            </a:r>
            <a:r>
              <a:rPr lang="en-US"/>
              <a:t>: A firm may remove a worker they view as a low “type” (Gibbons and Katz 1991).</a:t>
            </a:r>
            <a:endParaRPr lang="en-AU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5E69A5-297D-2937-936A-2EEAAA9EA4B9}"/>
              </a:ext>
            </a:extLst>
          </p:cNvPr>
          <p:cNvSpPr txBox="1"/>
          <p:nvPr/>
        </p:nvSpPr>
        <p:spPr>
          <a:xfrm>
            <a:off x="387405" y="3476476"/>
            <a:ext cx="11362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attempt to mitigate concerns about selection by considering the end of </a:t>
            </a:r>
            <a:r>
              <a:rPr lang="en-US" i="1" u="sng" dirty="0"/>
              <a:t>long-tenure employment</a:t>
            </a:r>
            <a:r>
              <a:rPr lang="en-US" dirty="0"/>
              <a:t> during a </a:t>
            </a:r>
            <a:br>
              <a:rPr lang="en-US" dirty="0"/>
            </a:br>
            <a:r>
              <a:rPr lang="en-US" i="1" u="sng" dirty="0"/>
              <a:t>mass layoff </a:t>
            </a:r>
            <a:r>
              <a:rPr lang="en-US" dirty="0"/>
              <a:t> by the firm.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39AF3-6DC4-FCD8-B5E4-DB2C0770D63B}"/>
              </a:ext>
            </a:extLst>
          </p:cNvPr>
          <p:cNvSpPr txBox="1"/>
          <p:nvPr/>
        </p:nvSpPr>
        <p:spPr>
          <a:xfrm>
            <a:off x="387405" y="5337378"/>
            <a:ext cx="111452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Another way to understand this idea of </a:t>
            </a:r>
            <a:r>
              <a:rPr lang="en-US" b="1" i="1"/>
              <a:t>exogenous separation</a:t>
            </a:r>
            <a:r>
              <a:rPr lang="en-US"/>
              <a:t>, is “as good as random treatment timing” </a:t>
            </a:r>
          </a:p>
          <a:p>
            <a:r>
              <a:rPr lang="en-US"/>
              <a:t>of job 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Consider anticipation effects to understand if this is appropriate.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However, underlying concern about different influences cancelling out.</a:t>
            </a:r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35B88-3B84-FCC9-47A8-3744D867D239}"/>
              </a:ext>
            </a:extLst>
          </p:cNvPr>
          <p:cNvSpPr txBox="1"/>
          <p:nvPr/>
        </p:nvSpPr>
        <p:spPr>
          <a:xfrm>
            <a:off x="387405" y="4137049"/>
            <a:ext cx="10917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Mass layoff</a:t>
            </a:r>
            <a:r>
              <a:rPr lang="en-US" dirty="0"/>
              <a:t>: By losing a large number workers the firm and workers are more likely </a:t>
            </a:r>
          </a:p>
          <a:p>
            <a:r>
              <a:rPr lang="en-US" dirty="0"/>
              <a:t>    to be facing an external shock.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Long-tenure</a:t>
            </a:r>
            <a:r>
              <a:rPr lang="en-US" dirty="0"/>
              <a:t>: Firms and workers know each others type after time together – and remained 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Minimum earnings</a:t>
            </a:r>
            <a:r>
              <a:rPr lang="en-US" dirty="0"/>
              <a:t>: By imposing a minimum prior earnings we look at </a:t>
            </a:r>
            <a:r>
              <a:rPr lang="en-US" i="1" dirty="0"/>
              <a:t>genuine attachments</a:t>
            </a:r>
            <a:r>
              <a:rPr lang="en-US" dirty="0"/>
              <a:t>.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28424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684345-DC3B-9EA7-2E2A-4023610CF6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FFD6A1-EAD7-C114-E9E3-B93FE938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Comparison to other literature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77AA93-C11D-8C73-69FC-AACC39E48F24}"/>
              </a:ext>
            </a:extLst>
          </p:cNvPr>
          <p:cNvSpPr txBox="1"/>
          <p:nvPr/>
        </p:nvSpPr>
        <p:spPr>
          <a:xfrm>
            <a:off x="393910" y="1365693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33A7AB"/>
                </a:solidFill>
              </a:rPr>
              <a:t>International</a:t>
            </a:r>
            <a:endParaRPr lang="en-AU" b="1">
              <a:solidFill>
                <a:srgbClr val="33A7A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2A026-1F44-E68F-24BE-766F8F2109D9}"/>
              </a:ext>
            </a:extLst>
          </p:cNvPr>
          <p:cNvSpPr txBox="1"/>
          <p:nvPr/>
        </p:nvSpPr>
        <p:spPr>
          <a:xfrm>
            <a:off x="8259112" y="631040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33A7AB"/>
                </a:solidFill>
              </a:rPr>
              <a:t>Australia</a:t>
            </a:r>
            <a:endParaRPr lang="en-AU" b="1">
              <a:solidFill>
                <a:srgbClr val="33A7A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93AC6-E4F4-5038-CB1C-3B00131551E0}"/>
              </a:ext>
            </a:extLst>
          </p:cNvPr>
          <p:cNvSpPr txBox="1"/>
          <p:nvPr/>
        </p:nvSpPr>
        <p:spPr>
          <a:xfrm>
            <a:off x="5976014" y="3377246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e61 work.</a:t>
            </a:r>
            <a:endParaRPr lang="en-AU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44664-794C-0C63-E586-99C6C9CDF4F2}"/>
              </a:ext>
            </a:extLst>
          </p:cNvPr>
          <p:cNvSpPr txBox="1"/>
          <p:nvPr/>
        </p:nvSpPr>
        <p:spPr>
          <a:xfrm>
            <a:off x="5976014" y="3798610"/>
            <a:ext cx="624286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Hayward et al (forthcoming) – compares voluntary and </a:t>
            </a:r>
            <a:br>
              <a:rPr lang="en-US" dirty="0"/>
            </a:br>
            <a:r>
              <a:rPr lang="en-US" dirty="0"/>
              <a:t>involuntary </a:t>
            </a:r>
            <a:r>
              <a:rPr lang="en-US" i="1" dirty="0"/>
              <a:t>job loss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Clarke et al 2023 – 5% </a:t>
            </a:r>
            <a:r>
              <a:rPr lang="en-US" i="1" dirty="0"/>
              <a:t>consumption</a:t>
            </a:r>
            <a:r>
              <a:rPr lang="en-US" dirty="0"/>
              <a:t> scar from </a:t>
            </a:r>
            <a:r>
              <a:rPr lang="en-US" i="1" dirty="0"/>
              <a:t>job loss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Dwyer et al 2023 – </a:t>
            </a:r>
            <a:r>
              <a:rPr lang="en-US" i="1" dirty="0"/>
              <a:t>genuine redundancy</a:t>
            </a:r>
            <a:r>
              <a:rPr lang="en-US" dirty="0"/>
              <a:t>, 43% scar, </a:t>
            </a:r>
            <a:br>
              <a:rPr lang="en-US" dirty="0"/>
            </a:br>
            <a:r>
              <a:rPr lang="en-US" dirty="0"/>
              <a:t>29% 4 year.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Hoefer Marti et al 2023 – </a:t>
            </a:r>
            <a:r>
              <a:rPr lang="en-US" i="1" dirty="0"/>
              <a:t>mass layoffs</a:t>
            </a:r>
            <a:r>
              <a:rPr lang="en-US" dirty="0"/>
              <a:t>, 27% scar, </a:t>
            </a:r>
            <a:br>
              <a:rPr lang="en-US" dirty="0"/>
            </a:br>
            <a:r>
              <a:rPr lang="en-US" dirty="0"/>
              <a:t>16% 5 year.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68CC82-50E5-969B-EE38-347EBA248872}"/>
              </a:ext>
            </a:extLst>
          </p:cNvPr>
          <p:cNvSpPr txBox="1"/>
          <p:nvPr/>
        </p:nvSpPr>
        <p:spPr>
          <a:xfrm>
            <a:off x="370417" y="1817933"/>
            <a:ext cx="486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US</a:t>
            </a:r>
            <a:r>
              <a:rPr lang="en-US"/>
              <a:t>: Jacobsen et al (1993), </a:t>
            </a:r>
            <a:r>
              <a:rPr lang="en-US" err="1"/>
              <a:t>Lachowska</a:t>
            </a:r>
            <a:r>
              <a:rPr lang="en-US"/>
              <a:t> (2020)</a:t>
            </a:r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963F18-56F5-5B3E-C936-BF102EE783F2}"/>
              </a:ext>
            </a:extLst>
          </p:cNvPr>
          <p:cNvSpPr txBox="1"/>
          <p:nvPr/>
        </p:nvSpPr>
        <p:spPr>
          <a:xfrm>
            <a:off x="370417" y="2355048"/>
            <a:ext cx="565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Germany</a:t>
            </a:r>
            <a:r>
              <a:rPr lang="en-US" dirty="0"/>
              <a:t>: </a:t>
            </a:r>
            <a:r>
              <a:rPr lang="en-AU" dirty="0" err="1"/>
              <a:t>Schmieder</a:t>
            </a:r>
            <a:r>
              <a:rPr lang="en-AU" dirty="0"/>
              <a:t> et al (2022)</a:t>
            </a:r>
            <a:r>
              <a:rPr lang="en-US" dirty="0"/>
              <a:t>, Woodcock (2023)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4B8CB1-A0DE-A586-5D70-E5A130C981EF}"/>
              </a:ext>
            </a:extLst>
          </p:cNvPr>
          <p:cNvSpPr txBox="1"/>
          <p:nvPr/>
        </p:nvSpPr>
        <p:spPr>
          <a:xfrm>
            <a:off x="370417" y="2859078"/>
            <a:ext cx="5305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Other Europe</a:t>
            </a:r>
            <a:r>
              <a:rPr lang="en-US" dirty="0"/>
              <a:t>: Bertheau et al (2023), IFS (2023)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DEA561-1CC2-835F-091C-231F2D5E7D63}"/>
              </a:ext>
            </a:extLst>
          </p:cNvPr>
          <p:cNvSpPr txBox="1"/>
          <p:nvPr/>
        </p:nvSpPr>
        <p:spPr>
          <a:xfrm>
            <a:off x="370417" y="3439923"/>
            <a:ext cx="4598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New Zealand</a:t>
            </a:r>
            <a:r>
              <a:rPr lang="en-US"/>
              <a:t>: </a:t>
            </a:r>
            <a:r>
              <a:rPr lang="en-US" err="1"/>
              <a:t>Hyslop</a:t>
            </a:r>
            <a:r>
              <a:rPr lang="en-US"/>
              <a:t> &amp; Townsend (2019)</a:t>
            </a:r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AFA516-3F1D-0342-6582-0370F17A5B6F}"/>
              </a:ext>
            </a:extLst>
          </p:cNvPr>
          <p:cNvSpPr txBox="1"/>
          <p:nvPr/>
        </p:nvSpPr>
        <p:spPr>
          <a:xfrm>
            <a:off x="5976014" y="96351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RBA studies</a:t>
            </a:r>
            <a:endParaRPr lang="en-AU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5015BD-7680-F476-7D04-6320CC16337F}"/>
              </a:ext>
            </a:extLst>
          </p:cNvPr>
          <p:cNvSpPr txBox="1"/>
          <p:nvPr/>
        </p:nvSpPr>
        <p:spPr>
          <a:xfrm>
            <a:off x="6253450" y="1268927"/>
            <a:ext cx="52799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Lancaster (2021) – HILDA job loss, 30% initial scar, 0% 5 year.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Coates and Ballantyne (2022) – HILDA job loss, 26% initial scar, 18% 5 year.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Hambur</a:t>
            </a:r>
            <a:r>
              <a:rPr lang="en-US" dirty="0"/>
              <a:t> and Nolan (forthcoming) – PLIDA.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41E7C-64AB-497A-BCA8-E9818B363385}"/>
              </a:ext>
            </a:extLst>
          </p:cNvPr>
          <p:cNvSpPr txBox="1"/>
          <p:nvPr/>
        </p:nvSpPr>
        <p:spPr>
          <a:xfrm>
            <a:off x="370417" y="4567157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A7AB"/>
                </a:solidFill>
              </a:rPr>
              <a:t>Australia</a:t>
            </a:r>
            <a:endParaRPr lang="en-AU" b="1" dirty="0">
              <a:solidFill>
                <a:srgbClr val="33A7AB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97028A-17D5-B618-94EA-6F4073D90C14}"/>
              </a:ext>
            </a:extLst>
          </p:cNvPr>
          <p:cNvSpPr txBox="1"/>
          <p:nvPr/>
        </p:nvSpPr>
        <p:spPr>
          <a:xfrm>
            <a:off x="356239" y="494781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Other/related</a:t>
            </a:r>
            <a:endParaRPr lang="en-AU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ACFCE1-1B15-D1D7-0DEC-4D8778C67C1F}"/>
              </a:ext>
            </a:extLst>
          </p:cNvPr>
          <p:cNvSpPr txBox="1"/>
          <p:nvPr/>
        </p:nvSpPr>
        <p:spPr>
          <a:xfrm>
            <a:off x="370417" y="4063127"/>
            <a:ext cx="440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highlight>
                  <a:srgbClr val="33A7AB"/>
                </a:highlight>
                <a:hlinkClick r:id="rId2" action="ppaction://hlinksldjump"/>
              </a:rPr>
              <a:t>Table of scarring results</a:t>
            </a:r>
            <a:endParaRPr lang="en-AU">
              <a:solidFill>
                <a:schemeClr val="bg1"/>
              </a:solidFill>
              <a:highlight>
                <a:srgbClr val="33A7AB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F7ED76-F9C0-3719-2B9A-047FC3255685}"/>
              </a:ext>
            </a:extLst>
          </p:cNvPr>
          <p:cNvSpPr txBox="1"/>
          <p:nvPr/>
        </p:nvSpPr>
        <p:spPr>
          <a:xfrm>
            <a:off x="393910" y="5328469"/>
            <a:ext cx="5650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Persistence of earning shocks</a:t>
            </a:r>
            <a:r>
              <a:rPr lang="en-US" dirty="0"/>
              <a:t>: Tin &amp; Tran (2023)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Early career scarring</a:t>
            </a:r>
            <a:r>
              <a:rPr lang="en-US" dirty="0"/>
              <a:t>: Andrews et al (2020)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MI Barriers reports</a:t>
            </a:r>
            <a:r>
              <a:rPr lang="en-US" dirty="0"/>
              <a:t>: </a:t>
            </a:r>
            <a:r>
              <a:rPr lang="en-US" dirty="0" err="1"/>
              <a:t>Ananyev</a:t>
            </a:r>
            <a:r>
              <a:rPr lang="en-US" dirty="0"/>
              <a:t> et al (2023)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9802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3" grpId="0"/>
      <p:bldP spid="14" grpId="0"/>
      <p:bldP spid="15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402886-DAD5-EB87-9952-2FDFADFB2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/>
              <a:t>Data and sample construction</a:t>
            </a:r>
          </a:p>
        </p:txBody>
      </p:sp>
    </p:spTree>
    <p:extLst>
      <p:ext uri="{BB962C8B-B14F-4D97-AF65-F5344CB8AC3E}">
        <p14:creationId xmlns:p14="http://schemas.microsoft.com/office/powerpoint/2010/main" val="359155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988F7A-D930-3A72-0682-52D5C44E5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745A96-1901-6841-AE7A-A81F80B9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Description of the LEED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5E3F1-5C6B-061F-BA0A-FFF6DD04DFEB}"/>
              </a:ext>
            </a:extLst>
          </p:cNvPr>
          <p:cNvSpPr txBox="1"/>
          <p:nvPr/>
        </p:nvSpPr>
        <p:spPr>
          <a:xfrm>
            <a:off x="370417" y="1280818"/>
            <a:ext cx="8439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Links PLIDA and BLADE data to generate a linked-employer-employee database. </a:t>
            </a:r>
          </a:p>
          <a:p>
            <a:r>
              <a:rPr lang="en-US"/>
              <a:t>Dataset constructed for the 2002-2021 period.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2497F9-A5A4-3B4A-0253-84750A1ED169}"/>
              </a:ext>
            </a:extLst>
          </p:cNvPr>
          <p:cNvSpPr txBox="1"/>
          <p:nvPr/>
        </p:nvSpPr>
        <p:spPr>
          <a:xfrm>
            <a:off x="370417" y="1981415"/>
            <a:ext cx="108564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Firms represented at the business group level (where possible).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Industry classifications also based on firm reporting.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Worker earnings per job based on PAYG data – with a small amount of imputation using the PIT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Benefit status incorporated using DOMINO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Individual age, if they have died, and broad location (state) from the combined information files.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AC51E-2428-83E4-2103-0BF2CA7BF1C7}"/>
              </a:ext>
            </a:extLst>
          </p:cNvPr>
          <p:cNvSpPr txBox="1"/>
          <p:nvPr/>
        </p:nvSpPr>
        <p:spPr>
          <a:xfrm>
            <a:off x="370417" y="3656246"/>
            <a:ext cx="279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Individual dropped when: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293135-E55D-5BE2-F39E-23A586A4FEE7}"/>
              </a:ext>
            </a:extLst>
          </p:cNvPr>
          <p:cNvSpPr txBox="1"/>
          <p:nvPr/>
        </p:nvSpPr>
        <p:spPr>
          <a:xfrm>
            <a:off x="370417" y="4159340"/>
            <a:ext cx="9993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individual has a job that is in the top 1% of PAYG wage earners in a given Financial Year.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Individuals date of birth or date of death were implausible.</a:t>
            </a:r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5E41D-C576-A3A3-2E8D-486C3478932B}"/>
              </a:ext>
            </a:extLst>
          </p:cNvPr>
          <p:cNvSpPr txBox="1"/>
          <p:nvPr/>
        </p:nvSpPr>
        <p:spPr>
          <a:xfrm>
            <a:off x="370417" y="4938468"/>
            <a:ext cx="635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Income set to zero when missing, unless identified as dead. 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AB9542-4797-616D-347F-5E1EA27651A8}"/>
              </a:ext>
            </a:extLst>
          </p:cNvPr>
          <p:cNvSpPr txBox="1"/>
          <p:nvPr/>
        </p:nvSpPr>
        <p:spPr>
          <a:xfrm>
            <a:off x="370417" y="5386655"/>
            <a:ext cx="1048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Analysis using 20% random sample of individuals (should be able to extend to a larger sample soon).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20393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946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JRKMSIZCicbhc4bAXGX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61 slide master">
  <a:themeElements>
    <a:clrScheme name="e61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F54"/>
      </a:accent1>
      <a:accent2>
        <a:srgbClr val="008080"/>
      </a:accent2>
      <a:accent3>
        <a:srgbClr val="33A7AB"/>
      </a:accent3>
      <a:accent4>
        <a:srgbClr val="FFA557"/>
      </a:accent4>
      <a:accent5>
        <a:srgbClr val="F88379"/>
      </a:accent5>
      <a:accent6>
        <a:srgbClr val="B40000"/>
      </a:accent6>
      <a:hlink>
        <a:srgbClr val="0563C1"/>
      </a:hlink>
      <a:folHlink>
        <a:srgbClr val="954F72"/>
      </a:folHlink>
    </a:clrScheme>
    <a:fontScheme name="Custom 2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noFill/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 b="1" dirty="0" smtClean="0">
            <a:solidFill>
              <a:schemeClr val="bg1"/>
            </a:solidFill>
            <a:latin typeface="Graphik" panose="020B0503030202060203" pitchFamily="34" charset="7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prstDash val="solid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61 general template.potx" id="{90061909-20C7-47C0-9BA3-1FCA4037CBDA}" vid="{47FE1831-D1E7-41D2-8A16-5B5B5DBA35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27605B2E3184A8DD5351DD5A4E365" ma:contentTypeVersion="12" ma:contentTypeDescription="Create a new document." ma:contentTypeScope="" ma:versionID="4c9787c4a95524a945545efc953f5a50">
  <xsd:schema xmlns:xsd="http://www.w3.org/2001/XMLSchema" xmlns:xs="http://www.w3.org/2001/XMLSchema" xmlns:p="http://schemas.microsoft.com/office/2006/metadata/properties" xmlns:ns2="6c454ab8-65ae-4d3a-ba75-39d5f796b864" xmlns:ns3="c17d282f-583c-4187-bacc-d7073644b746" targetNamespace="http://schemas.microsoft.com/office/2006/metadata/properties" ma:root="true" ma:fieldsID="a0e91b7bdda02efb5b084bd52153b7ff" ns2:_="" ns3:_="">
    <xsd:import namespace="6c454ab8-65ae-4d3a-ba75-39d5f796b864"/>
    <xsd:import namespace="c17d282f-583c-4187-bacc-d7073644b7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454ab8-65ae-4d3a-ba75-39d5f796b8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8bce0e04-9c7f-4626-8cb4-29f8b9ace2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7d282f-583c-4187-bacc-d7073644b74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4aa90806-54a7-4bcd-88f4-acde02912f6c}" ma:internalName="TaxCatchAll" ma:showField="CatchAllData" ma:web="c17d282f-583c-4187-bacc-d7073644b7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17d282f-583c-4187-bacc-d7073644b746" xsi:nil="true"/>
    <lcf76f155ced4ddcb4097134ff3c332f xmlns="6c454ab8-65ae-4d3a-ba75-39d5f796b864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042647-F30F-4E3D-A70D-C55D43BF2E36}">
  <ds:schemaRefs>
    <ds:schemaRef ds:uri="6c454ab8-65ae-4d3a-ba75-39d5f796b864"/>
    <ds:schemaRef ds:uri="c17d282f-583c-4187-bacc-d7073644b74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E36B762-179B-48EA-90B2-E74079BA15DE}">
  <ds:schemaRefs>
    <ds:schemaRef ds:uri="http://www.w3.org/XML/1998/namespace"/>
    <ds:schemaRef ds:uri="c17d282f-583c-4187-bacc-d7073644b746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6c454ab8-65ae-4d3a-ba75-39d5f796b864"/>
  </ds:schemaRefs>
</ds:datastoreItem>
</file>

<file path=customXml/itemProps3.xml><?xml version="1.0" encoding="utf-8"?>
<ds:datastoreItem xmlns:ds="http://schemas.openxmlformats.org/officeDocument/2006/customXml" ds:itemID="{529E81E1-445C-4E91-8E35-C5BD736A3B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e61 general template</Template>
  <TotalTime>50400</TotalTime>
  <Words>3595</Words>
  <Application>Microsoft Office PowerPoint</Application>
  <PresentationFormat>Widescreen</PresentationFormat>
  <Paragraphs>349</Paragraphs>
  <Slides>46</Slides>
  <Notes>18</Notes>
  <HiddenSlides>2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Calibri</vt:lpstr>
      <vt:lpstr>Cambria Math</vt:lpstr>
      <vt:lpstr>Graphik</vt:lpstr>
      <vt:lpstr>GT Sectra Fine</vt:lpstr>
      <vt:lpstr>Proxima Nova Rg</vt:lpstr>
      <vt:lpstr>System Font</vt:lpstr>
      <vt:lpstr>e61 slide master</vt:lpstr>
      <vt:lpstr>think-cell Slide</vt:lpstr>
      <vt:lpstr>Costs of job loss: Wage scarring</vt:lpstr>
      <vt:lpstr>Outline</vt:lpstr>
      <vt:lpstr>What is wage scarring?</vt:lpstr>
      <vt:lpstr>Why look at wage scarring now?</vt:lpstr>
      <vt:lpstr>What is the ideal experiment</vt:lpstr>
      <vt:lpstr>What is our approach</vt:lpstr>
      <vt:lpstr>Comparison to other literature</vt:lpstr>
      <vt:lpstr>PowerPoint Presentation</vt:lpstr>
      <vt:lpstr>Description of the LEED</vt:lpstr>
      <vt:lpstr>Outcome of group assignment</vt:lpstr>
      <vt:lpstr>Assignment to treatment – treated firms</vt:lpstr>
      <vt:lpstr>Assignment to treatment – treated individuals</vt:lpstr>
      <vt:lpstr>Potential control units</vt:lpstr>
      <vt:lpstr>Matching and assigned control units</vt:lpstr>
      <vt:lpstr>Age and firm size information</vt:lpstr>
      <vt:lpstr>PowerPoint Presentation</vt:lpstr>
      <vt:lpstr>Event study approach and gTTEs</vt:lpstr>
      <vt:lpstr>Stacked regression</vt:lpstr>
      <vt:lpstr>PowerPoint Presentation</vt:lpstr>
      <vt:lpstr>Group-time treatment effects – wage scars</vt:lpstr>
      <vt:lpstr>Stacked estimator – wage scars</vt:lpstr>
      <vt:lpstr>Employment probabilities</vt:lpstr>
      <vt:lpstr>Heterogeneity – Industry results</vt:lpstr>
      <vt:lpstr>Heterogeneity – Industry mobility</vt:lpstr>
      <vt:lpstr>Heterogeneity – Income bins</vt:lpstr>
      <vt:lpstr>Heterogeneity – Age bins</vt:lpstr>
      <vt:lpstr>PowerPoint Presentation</vt:lpstr>
      <vt:lpstr>Conclusion</vt:lpstr>
      <vt:lpstr>PowerPoint Presentation</vt:lpstr>
      <vt:lpstr>Appendix A: Year-by-year dollar scars</vt:lpstr>
      <vt:lpstr>Appendix B: Year-by-year random matching</vt:lpstr>
      <vt:lpstr>Appendix C: Four-year tenure results</vt:lpstr>
      <vt:lpstr>Appendix D: PSM and random matching results</vt:lpstr>
      <vt:lpstr>Appendix E: No minimum pre-earnings results</vt:lpstr>
      <vt:lpstr>Appendix F: Industry information</vt:lpstr>
      <vt:lpstr>Appendix G: Income bins information</vt:lpstr>
      <vt:lpstr>Appendix H: Age information</vt:lpstr>
      <vt:lpstr>Appendix I: Count of observations across international studies</vt:lpstr>
      <vt:lpstr>Appendix J: Result comparison across international studies</vt:lpstr>
      <vt:lpstr>Appendix K: Result comparison across international studies</vt:lpstr>
      <vt:lpstr>Appendix L: Comparison of prior e61 work (assumptions)</vt:lpstr>
      <vt:lpstr>Appendix M: Explicit Identifying assumptions</vt:lpstr>
      <vt:lpstr>Appendix N: Additional details</vt:lpstr>
      <vt:lpstr>Appendix O: Results from related e61 work</vt:lpstr>
      <vt:lpstr>Appendix P: Heterogeneity – Benefit receipt</vt:lpstr>
      <vt:lpstr>Appendix Q: Cyclicality of wage scars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Nolan</dc:creator>
  <cp:lastModifiedBy>Matt Nolan</cp:lastModifiedBy>
  <cp:revision>7</cp:revision>
  <dcterms:created xsi:type="dcterms:W3CDTF">2024-01-15T03:02:27Z</dcterms:created>
  <dcterms:modified xsi:type="dcterms:W3CDTF">2024-10-30T22:02:32Z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0x010100CD427605B2E3184A8DD5351DD5A4E365</vt:lpwstr>
  </property>
  <property fmtid="{D5CDD505-2E9C-101B-9397-08002B2CF9AE}" pid="3" name="MediaServiceImageTags">
    <vt:lpwstr/>
  </property>
</Properties>
</file>